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 id="2147483648" r:id="rId2"/>
    <p:sldMasterId id="2147483666" r:id="rId3"/>
  </p:sldMasterIdLst>
  <p:notesMasterIdLst>
    <p:notesMasterId r:id="rId41"/>
  </p:notesMasterIdLst>
  <p:sldIdLst>
    <p:sldId id="256" r:id="rId4"/>
    <p:sldId id="257" r:id="rId5"/>
    <p:sldId id="356" r:id="rId6"/>
    <p:sldId id="359" r:id="rId7"/>
    <p:sldId id="360" r:id="rId8"/>
    <p:sldId id="481" r:id="rId9"/>
    <p:sldId id="526" r:id="rId10"/>
    <p:sldId id="482" r:id="rId11"/>
    <p:sldId id="484" r:id="rId12"/>
    <p:sldId id="485" r:id="rId13"/>
    <p:sldId id="486" r:id="rId14"/>
    <p:sldId id="487" r:id="rId15"/>
    <p:sldId id="488" r:id="rId16"/>
    <p:sldId id="489" r:id="rId17"/>
    <p:sldId id="525" r:id="rId18"/>
    <p:sldId id="490" r:id="rId19"/>
    <p:sldId id="491" r:id="rId20"/>
    <p:sldId id="492" r:id="rId21"/>
    <p:sldId id="527" r:id="rId22"/>
    <p:sldId id="524" r:id="rId23"/>
    <p:sldId id="495" r:id="rId24"/>
    <p:sldId id="505" r:id="rId25"/>
    <p:sldId id="506" r:id="rId26"/>
    <p:sldId id="494" r:id="rId27"/>
    <p:sldId id="523" r:id="rId28"/>
    <p:sldId id="522" r:id="rId29"/>
    <p:sldId id="358" r:id="rId30"/>
    <p:sldId id="262" r:id="rId31"/>
    <p:sldId id="263" r:id="rId32"/>
    <p:sldId id="264" r:id="rId33"/>
    <p:sldId id="265" r:id="rId34"/>
    <p:sldId id="266" r:id="rId35"/>
    <p:sldId id="267" r:id="rId36"/>
    <p:sldId id="268" r:id="rId37"/>
    <p:sldId id="258" r:id="rId38"/>
    <p:sldId id="259" r:id="rId39"/>
    <p:sldId id="260" r:id="rId40"/>
  </p:sldIdLst>
  <p:sldSz cx="18288000" cy="10287000"/>
  <p:notesSz cx="6858000" cy="9144000"/>
  <p:embeddedFontLst>
    <p:embeddedFont>
      <p:font typeface="Georgia Pro" panose="02040502050405020303" pitchFamily="18" charset="0"/>
      <p:regular r:id="rId42"/>
      <p:bold r:id="rId43"/>
      <p:italic r:id="rId44"/>
      <p:boldItalic r:id="rId45"/>
    </p:embeddedFont>
    <p:embeddedFont>
      <p:font typeface="Georgia Pro Bold" panose="02040502050405020303" pitchFamily="18" charset="0"/>
      <p:regular r:id="rId46"/>
      <p:bold r:id="rId47"/>
      <p:italic r:id="rId48"/>
      <p:boldItalic r:id="rId49"/>
    </p:embeddedFont>
    <p:embeddedFont>
      <p:font typeface="Libre Baskerville" panose="02000000000000000000" pitchFamily="2" charset="0"/>
      <p:regular r:id="rId50"/>
      <p:bold r:id="rId51"/>
      <p:italic r:id="rId52"/>
    </p:embeddedFont>
    <p:embeddedFont>
      <p:font typeface="Montserrat Medium" panose="00000600000000000000" pitchFamily="2" charset="77"/>
      <p:regular r:id="rId53"/>
      <p:italic r:id="rId54"/>
    </p:embeddedFont>
    <p:embeddedFont>
      <p:font typeface="Montserrat SemiBold" panose="00000700000000000000" pitchFamily="2" charset="77"/>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3"/>
    <p:restoredTop sz="94722"/>
  </p:normalViewPr>
  <p:slideViewPr>
    <p:cSldViewPr snapToGrid="0">
      <p:cViewPr varScale="1">
        <p:scale>
          <a:sx n="79" d="100"/>
          <a:sy n="79" d="100"/>
        </p:scale>
        <p:origin x="552"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110D9-6D8B-0743-9EE1-AFE482E55E7C}" type="datetimeFigureOut">
              <a:rPr lang="en-US" smtClean="0"/>
              <a:t>10/22/25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4B6CE-6D12-AE45-86A8-95FF0EF4FA4C}" type="slidenum">
              <a:rPr lang="en-US" smtClean="0"/>
              <a:t>‹#›</a:t>
            </a:fld>
            <a:endParaRPr lang="en-US"/>
          </a:p>
        </p:txBody>
      </p:sp>
    </p:spTree>
    <p:extLst>
      <p:ext uri="{BB962C8B-B14F-4D97-AF65-F5344CB8AC3E}">
        <p14:creationId xmlns:p14="http://schemas.microsoft.com/office/powerpoint/2010/main" val="3587030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3D2A7-E2D7-FE40-8503-712A6D0D647D}" type="slidenum">
              <a:rPr kumimoji="0" lang="en-US" sz="1200" b="0" i="0" u="none" strike="noStrike" kern="1200" cap="none" spc="0" normalizeH="0" baseline="0" noProof="0" smtClean="0">
                <a:ln>
                  <a:noFill/>
                </a:ln>
                <a:solidFill>
                  <a:prstClr val="black"/>
                </a:solidFill>
                <a:effectLst/>
                <a:uLnTx/>
                <a:uFillTx/>
                <a:latin typeface="Plus Jakarta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Plus Jakarta Sans" pitchFamily="2" charset="77"/>
              <a:ea typeface="+mn-ea"/>
              <a:cs typeface="+mn-cs"/>
            </a:endParaRPr>
          </a:p>
        </p:txBody>
      </p:sp>
    </p:spTree>
    <p:extLst>
      <p:ext uri="{BB962C8B-B14F-4D97-AF65-F5344CB8AC3E}">
        <p14:creationId xmlns:p14="http://schemas.microsoft.com/office/powerpoint/2010/main" val="2307586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3D2A7-E2D7-FE40-8503-712A6D0D647D}" type="slidenum">
              <a:rPr kumimoji="0" lang="en-US" sz="1200" b="0" i="0" u="none" strike="noStrike" kern="1200" cap="none" spc="0" normalizeH="0" baseline="0" noProof="0" smtClean="0">
                <a:ln>
                  <a:noFill/>
                </a:ln>
                <a:solidFill>
                  <a:prstClr val="black"/>
                </a:solidFill>
                <a:effectLst/>
                <a:uLnTx/>
                <a:uFillTx/>
                <a:latin typeface="Plus Jakarta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Plus Jakarta Sans" pitchFamily="2" charset="77"/>
              <a:ea typeface="+mn-ea"/>
              <a:cs typeface="+mn-cs"/>
            </a:endParaRPr>
          </a:p>
        </p:txBody>
      </p:sp>
    </p:spTree>
    <p:extLst>
      <p:ext uri="{BB962C8B-B14F-4D97-AF65-F5344CB8AC3E}">
        <p14:creationId xmlns:p14="http://schemas.microsoft.com/office/powerpoint/2010/main" val="228494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DCED">
    <p:bg>
      <p:bgPr>
        <a:solidFill>
          <a:srgbClr val="112E47"/>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371600" y="4303396"/>
            <a:ext cx="15544800" cy="3045143"/>
          </a:xfrm>
        </p:spPr>
        <p:txBody>
          <a:bodyPr anchor="t" anchorCtr="0">
            <a:noAutofit/>
          </a:bodyPr>
          <a:lstStyle>
            <a:lvl1pPr algn="ctr">
              <a:defRPr sz="4200" b="1" i="0" cap="none" baseline="0">
                <a:solidFill>
                  <a:schemeClr val="bg1"/>
                </a:solidFill>
                <a:latin typeface="Arial" panose="020B0604020202020204" pitchFamily="34" charset="0"/>
                <a:cs typeface="Arial" panose="020B0604020202020204" pitchFamily="34" charset="0"/>
              </a:defRPr>
            </a:lvl1pPr>
          </a:lstStyle>
          <a:p>
            <a:r>
              <a:rPr lang="en-US" sz="4800" dirty="0">
                <a:solidFill>
                  <a:srgbClr val="FFFFFF"/>
                </a:solidFill>
              </a:rPr>
              <a:t>Title of Presentation Here</a:t>
            </a:r>
          </a:p>
        </p:txBody>
      </p:sp>
      <p:sp>
        <p:nvSpPr>
          <p:cNvPr id="10" name="Text Placeholder 24"/>
          <p:cNvSpPr>
            <a:spLocks noGrp="1"/>
          </p:cNvSpPr>
          <p:nvPr>
            <p:ph type="body" sz="quarter" idx="11" hasCustomPrompt="1"/>
          </p:nvPr>
        </p:nvSpPr>
        <p:spPr>
          <a:xfrm>
            <a:off x="11078210" y="9033974"/>
            <a:ext cx="6743702" cy="1012998"/>
          </a:xfrm>
        </p:spPr>
        <p:txBody>
          <a:bodyPr>
            <a:normAutofit/>
          </a:bodyPr>
          <a:lstStyle>
            <a:lvl1pPr marL="0" indent="0" algn="r">
              <a:buNone/>
              <a:defRPr sz="2400" baseline="0">
                <a:solidFill>
                  <a:schemeClr val="bg1"/>
                </a:solidFill>
                <a:latin typeface="Arial" panose="020B0604020202020204" pitchFamily="34" charset="0"/>
                <a:cs typeface="Arial" panose="020B0604020202020204" pitchFamily="34" charset="0"/>
              </a:defRPr>
            </a:lvl1pPr>
          </a:lstStyle>
          <a:p>
            <a:pPr lvl="0"/>
            <a:r>
              <a:rPr lang="en-US"/>
              <a:t>Name, Title</a:t>
            </a:r>
            <a:br>
              <a:rPr lang="en-US"/>
            </a:br>
            <a:r>
              <a:rPr lang="en-US"/>
              <a:t>Office</a:t>
            </a:r>
          </a:p>
        </p:txBody>
      </p:sp>
      <p:sp>
        <p:nvSpPr>
          <p:cNvPr id="11" name="Text Placeholder 26"/>
          <p:cNvSpPr>
            <a:spLocks noGrp="1"/>
          </p:cNvSpPr>
          <p:nvPr>
            <p:ph type="body" sz="quarter" idx="12" hasCustomPrompt="1"/>
          </p:nvPr>
        </p:nvSpPr>
        <p:spPr>
          <a:xfrm>
            <a:off x="457203" y="9033976"/>
            <a:ext cx="4846319" cy="992981"/>
          </a:xfr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r>
              <a:rPr lang="en-US" dirty="0">
                <a:latin typeface="Arial" panose="020B0604020202020204" pitchFamily="34" charset="0"/>
                <a:cs typeface="Arial" panose="020B0604020202020204" pitchFamily="34" charset="0"/>
              </a:rPr>
              <a:t>Month 22, 2024</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Location Here</a:t>
            </a:r>
          </a:p>
        </p:txBody>
      </p:sp>
      <p:pic>
        <p:nvPicPr>
          <p:cNvPr id="4" name="Picture 3">
            <a:extLst>
              <a:ext uri="{FF2B5EF4-FFF2-40B4-BE49-F238E27FC236}">
                <a16:creationId xmlns:a16="http://schemas.microsoft.com/office/drawing/2014/main" id="{09C097F9-6DF0-D3D7-2879-CDF644A9BD4C}"/>
              </a:ext>
            </a:extLst>
          </p:cNvPr>
          <p:cNvPicPr>
            <a:picLocks noChangeAspect="1"/>
          </p:cNvPicPr>
          <p:nvPr userDrawn="1"/>
        </p:nvPicPr>
        <p:blipFill>
          <a:blip r:embed="rId2"/>
          <a:stretch>
            <a:fillRect/>
          </a:stretch>
        </p:blipFill>
        <p:spPr>
          <a:xfrm>
            <a:off x="5465583" y="1866821"/>
            <a:ext cx="7356836" cy="1593857"/>
          </a:xfrm>
          <a:prstGeom prst="rect">
            <a:avLst/>
          </a:prstGeom>
        </p:spPr>
      </p:pic>
    </p:spTree>
    <p:extLst>
      <p:ext uri="{BB962C8B-B14F-4D97-AF65-F5344CB8AC3E}">
        <p14:creationId xmlns:p14="http://schemas.microsoft.com/office/powerpoint/2010/main" val="115311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DCED Content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31030C-AD54-C7B4-E65D-996F8F78EF88}"/>
              </a:ext>
            </a:extLst>
          </p:cNvPr>
          <p:cNvSpPr/>
          <p:nvPr userDrawn="1"/>
        </p:nvSpPr>
        <p:spPr>
          <a:xfrm>
            <a:off x="0" y="0"/>
            <a:ext cx="18288000" cy="2188724"/>
          </a:xfrm>
          <a:prstGeom prst="rect">
            <a:avLst/>
          </a:prstGeom>
          <a:solidFill>
            <a:srgbClr val="112E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 name="Title 1"/>
          <p:cNvSpPr>
            <a:spLocks noGrp="1"/>
          </p:cNvSpPr>
          <p:nvPr>
            <p:ph type="title" hasCustomPrompt="1"/>
          </p:nvPr>
        </p:nvSpPr>
        <p:spPr>
          <a:xfrm>
            <a:off x="546786" y="274484"/>
            <a:ext cx="11620638" cy="1757519"/>
          </a:xfrm>
        </p:spPr>
        <p:txBody>
          <a:bodyPr>
            <a:noAutofit/>
          </a:bodyPr>
          <a:lstStyle>
            <a:lvl1pPr algn="l">
              <a:lnSpc>
                <a:spcPts val="4350"/>
              </a:lnSpc>
              <a:defRPr sz="4200" b="1" i="0" cap="none">
                <a:solidFill>
                  <a:srgbClr val="FFFFFF"/>
                </a:solidFill>
                <a:latin typeface="Arial" panose="020B0604020202020204" pitchFamily="34" charset="0"/>
                <a:cs typeface="Arial" panose="020B0604020202020204" pitchFamily="34" charset="0"/>
              </a:defRPr>
            </a:lvl1pPr>
          </a:lstStyle>
          <a:p>
            <a:r>
              <a:rPr lang="en-US"/>
              <a:t>Slide Title Here</a:t>
            </a:r>
          </a:p>
        </p:txBody>
      </p:sp>
      <p:sp>
        <p:nvSpPr>
          <p:cNvPr id="6" name="Slide Number Placeholder 5"/>
          <p:cNvSpPr>
            <a:spLocks noGrp="1"/>
          </p:cNvSpPr>
          <p:nvPr>
            <p:ph type="sldNum" sz="quarter" idx="12"/>
          </p:nvPr>
        </p:nvSpPr>
        <p:spPr>
          <a:xfrm>
            <a:off x="17243178" y="9647732"/>
            <a:ext cx="914412" cy="547688"/>
          </a:xfrm>
        </p:spPr>
        <p:txBody>
          <a:bodyPr/>
          <a:lstStyle>
            <a:lvl1pPr>
              <a:defRPr sz="1500">
                <a:solidFill>
                  <a:srgbClr val="112E47"/>
                </a:solidFill>
                <a:latin typeface="Arial" panose="020B0604020202020204" pitchFamily="34" charset="0"/>
                <a:cs typeface="Arial" panose="020B0604020202020204" pitchFamily="34" charset="0"/>
              </a:defRPr>
            </a:lvl1pPr>
          </a:lstStyle>
          <a:p>
            <a:fld id="{365B981D-4030-6842-946E-1F7B39BFC8BB}" type="slidenum">
              <a:rPr lang="en-US" smtClean="0"/>
              <a:pPr/>
              <a:t>‹#›</a:t>
            </a:fld>
            <a:endParaRPr lang="en-US"/>
          </a:p>
        </p:txBody>
      </p:sp>
      <p:sp>
        <p:nvSpPr>
          <p:cNvPr id="4" name="Text Placeholder 3"/>
          <p:cNvSpPr>
            <a:spLocks noGrp="1"/>
          </p:cNvSpPr>
          <p:nvPr>
            <p:ph type="body" sz="quarter" idx="15"/>
          </p:nvPr>
        </p:nvSpPr>
        <p:spPr>
          <a:xfrm>
            <a:off x="547847" y="2524328"/>
            <a:ext cx="17114678" cy="6641106"/>
          </a:xfrm>
        </p:spPr>
        <p:txBody>
          <a:bodyPr>
            <a:noAutofit/>
          </a:bodyPr>
          <a:lstStyle>
            <a:lvl1pPr>
              <a:defRPr sz="4200" baseline="0">
                <a:solidFill>
                  <a:srgbClr val="112E47"/>
                </a:solidFill>
                <a:latin typeface="Arial" panose="020B0604020202020204" pitchFamily="34" charset="0"/>
              </a:defRPr>
            </a:lvl1pPr>
            <a:lvl2pPr>
              <a:defRPr sz="3600" baseline="0">
                <a:solidFill>
                  <a:srgbClr val="112E47"/>
                </a:solidFill>
                <a:latin typeface="Arial" panose="020B0604020202020204" pitchFamily="34" charset="0"/>
              </a:defRPr>
            </a:lvl2pPr>
            <a:lvl3pPr>
              <a:defRPr baseline="0">
                <a:solidFill>
                  <a:srgbClr val="112E47"/>
                </a:solidFill>
                <a:latin typeface="Arial" panose="020B0604020202020204" pitchFamily="34" charset="0"/>
              </a:defRPr>
            </a:lvl3pPr>
            <a:lvl4pPr>
              <a:defRPr baseline="0">
                <a:solidFill>
                  <a:srgbClr val="112E47"/>
                </a:solidFill>
                <a:latin typeface="Arial" panose="020B0604020202020204" pitchFamily="34" charset="0"/>
              </a:defRPr>
            </a:lvl4pPr>
            <a:lvl5pPr>
              <a:defRPr baseline="0">
                <a:solidFill>
                  <a:srgbClr val="112E47"/>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282F04A1-BDCC-C2C8-B8DF-4069A4875F04}"/>
              </a:ext>
            </a:extLst>
          </p:cNvPr>
          <p:cNvCxnSpPr>
            <a:cxnSpLocks/>
          </p:cNvCxnSpPr>
          <p:nvPr userDrawn="1"/>
        </p:nvCxnSpPr>
        <p:spPr>
          <a:xfrm>
            <a:off x="529242" y="634181"/>
            <a:ext cx="0" cy="988142"/>
          </a:xfrm>
          <a:prstGeom prst="line">
            <a:avLst/>
          </a:prstGeom>
          <a:ln>
            <a:solidFill>
              <a:srgbClr val="E22027"/>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09A3C91-5E1C-341C-13FC-4574E12620FE}"/>
              </a:ext>
            </a:extLst>
          </p:cNvPr>
          <p:cNvPicPr>
            <a:picLocks noChangeAspect="1"/>
          </p:cNvPicPr>
          <p:nvPr userDrawn="1"/>
        </p:nvPicPr>
        <p:blipFill>
          <a:blip r:embed="rId2"/>
          <a:stretch>
            <a:fillRect/>
          </a:stretch>
        </p:blipFill>
        <p:spPr>
          <a:xfrm>
            <a:off x="14307380" y="161612"/>
            <a:ext cx="3849345" cy="833960"/>
          </a:xfrm>
          <a:prstGeom prst="rect">
            <a:avLst/>
          </a:prstGeom>
        </p:spPr>
      </p:pic>
    </p:spTree>
    <p:extLst>
      <p:ext uri="{BB962C8B-B14F-4D97-AF65-F5344CB8AC3E}">
        <p14:creationId xmlns:p14="http://schemas.microsoft.com/office/powerpoint/2010/main" val="605023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CED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BFDCBA-01F9-1756-0858-6EE80FA36CA1}"/>
              </a:ext>
            </a:extLst>
          </p:cNvPr>
          <p:cNvSpPr/>
          <p:nvPr userDrawn="1"/>
        </p:nvSpPr>
        <p:spPr>
          <a:xfrm>
            <a:off x="12616133" y="2188724"/>
            <a:ext cx="5671868" cy="8098277"/>
          </a:xfrm>
          <a:prstGeom prst="rect">
            <a:avLst/>
          </a:prstGeom>
          <a:solidFill>
            <a:srgbClr val="C0B1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3" name="Rectangle 2">
            <a:extLst>
              <a:ext uri="{FF2B5EF4-FFF2-40B4-BE49-F238E27FC236}">
                <a16:creationId xmlns:a16="http://schemas.microsoft.com/office/drawing/2014/main" id="{6B31030C-AD54-C7B4-E65D-996F8F78EF88}"/>
              </a:ext>
            </a:extLst>
          </p:cNvPr>
          <p:cNvSpPr/>
          <p:nvPr userDrawn="1"/>
        </p:nvSpPr>
        <p:spPr>
          <a:xfrm>
            <a:off x="0" y="0"/>
            <a:ext cx="18288000" cy="2188724"/>
          </a:xfrm>
          <a:prstGeom prst="rect">
            <a:avLst/>
          </a:prstGeom>
          <a:solidFill>
            <a:srgbClr val="112E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 name="Title 1"/>
          <p:cNvSpPr>
            <a:spLocks noGrp="1"/>
          </p:cNvSpPr>
          <p:nvPr>
            <p:ph type="title" hasCustomPrompt="1"/>
          </p:nvPr>
        </p:nvSpPr>
        <p:spPr>
          <a:xfrm>
            <a:off x="546786" y="274484"/>
            <a:ext cx="11620638" cy="1757519"/>
          </a:xfrm>
        </p:spPr>
        <p:txBody>
          <a:bodyPr>
            <a:noAutofit/>
          </a:bodyPr>
          <a:lstStyle>
            <a:lvl1pPr algn="l">
              <a:lnSpc>
                <a:spcPts val="4350"/>
              </a:lnSpc>
              <a:defRPr sz="4200" b="1" i="0" cap="none">
                <a:solidFill>
                  <a:srgbClr val="FFFFFF"/>
                </a:solidFill>
                <a:latin typeface="Arial" panose="020B0604020202020204" pitchFamily="34" charset="0"/>
                <a:cs typeface="Arial" panose="020B0604020202020204" pitchFamily="34" charset="0"/>
              </a:defRPr>
            </a:lvl1pPr>
          </a:lstStyle>
          <a:p>
            <a:r>
              <a:rPr lang="en-US"/>
              <a:t>Slide Title Here</a:t>
            </a:r>
          </a:p>
        </p:txBody>
      </p:sp>
      <p:sp>
        <p:nvSpPr>
          <p:cNvPr id="6" name="Slide Number Placeholder 5"/>
          <p:cNvSpPr>
            <a:spLocks noGrp="1"/>
          </p:cNvSpPr>
          <p:nvPr>
            <p:ph type="sldNum" sz="quarter" idx="12"/>
          </p:nvPr>
        </p:nvSpPr>
        <p:spPr>
          <a:xfrm>
            <a:off x="17243178" y="9647732"/>
            <a:ext cx="914412" cy="547688"/>
          </a:xfrm>
        </p:spPr>
        <p:txBody>
          <a:bodyPr/>
          <a:lstStyle>
            <a:lvl1pPr>
              <a:defRPr sz="1500">
                <a:solidFill>
                  <a:srgbClr val="112E47"/>
                </a:solidFill>
                <a:latin typeface="Arial" panose="020B0604020202020204" pitchFamily="34" charset="0"/>
                <a:cs typeface="Arial" panose="020B0604020202020204" pitchFamily="34" charset="0"/>
              </a:defRPr>
            </a:lvl1pPr>
          </a:lstStyle>
          <a:p>
            <a:fld id="{365B981D-4030-6842-946E-1F7B39BFC8BB}" type="slidenum">
              <a:rPr lang="en-US" smtClean="0"/>
              <a:pPr/>
              <a:t>‹#›</a:t>
            </a:fld>
            <a:endParaRPr lang="en-US"/>
          </a:p>
        </p:txBody>
      </p:sp>
      <p:sp>
        <p:nvSpPr>
          <p:cNvPr id="4" name="Text Placeholder 3"/>
          <p:cNvSpPr>
            <a:spLocks noGrp="1"/>
          </p:cNvSpPr>
          <p:nvPr>
            <p:ph type="body" sz="quarter" idx="15"/>
          </p:nvPr>
        </p:nvSpPr>
        <p:spPr>
          <a:xfrm>
            <a:off x="547847" y="2524328"/>
            <a:ext cx="11619578" cy="6641106"/>
          </a:xfrm>
        </p:spPr>
        <p:txBody>
          <a:bodyPr>
            <a:noAutofit/>
          </a:bodyPr>
          <a:lstStyle>
            <a:lvl1pPr>
              <a:defRPr sz="4200" baseline="0">
                <a:solidFill>
                  <a:srgbClr val="112E47"/>
                </a:solidFill>
                <a:latin typeface="Arial" panose="020B0604020202020204" pitchFamily="34" charset="0"/>
              </a:defRPr>
            </a:lvl1pPr>
            <a:lvl2pPr>
              <a:defRPr sz="3600" baseline="0">
                <a:solidFill>
                  <a:srgbClr val="112E47"/>
                </a:solidFill>
                <a:latin typeface="Arial" panose="020B0604020202020204" pitchFamily="34" charset="0"/>
              </a:defRPr>
            </a:lvl2pPr>
            <a:lvl3pPr>
              <a:defRPr baseline="0">
                <a:solidFill>
                  <a:srgbClr val="112E47"/>
                </a:solidFill>
                <a:latin typeface="Arial" panose="020B0604020202020204" pitchFamily="34" charset="0"/>
              </a:defRPr>
            </a:lvl3pPr>
            <a:lvl4pPr>
              <a:defRPr baseline="0">
                <a:solidFill>
                  <a:srgbClr val="112E47"/>
                </a:solidFill>
                <a:latin typeface="Arial" panose="020B0604020202020204" pitchFamily="34" charset="0"/>
              </a:defRPr>
            </a:lvl4pPr>
            <a:lvl5pPr>
              <a:defRPr baseline="0">
                <a:solidFill>
                  <a:srgbClr val="112E47"/>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282F04A1-BDCC-C2C8-B8DF-4069A4875F04}"/>
              </a:ext>
            </a:extLst>
          </p:cNvPr>
          <p:cNvCxnSpPr>
            <a:cxnSpLocks/>
          </p:cNvCxnSpPr>
          <p:nvPr userDrawn="1"/>
        </p:nvCxnSpPr>
        <p:spPr>
          <a:xfrm>
            <a:off x="529242" y="634181"/>
            <a:ext cx="0" cy="988142"/>
          </a:xfrm>
          <a:prstGeom prst="line">
            <a:avLst/>
          </a:prstGeom>
          <a:ln>
            <a:solidFill>
              <a:srgbClr val="E22027"/>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09A3C91-5E1C-341C-13FC-4574E12620FE}"/>
              </a:ext>
            </a:extLst>
          </p:cNvPr>
          <p:cNvPicPr>
            <a:picLocks noChangeAspect="1"/>
          </p:cNvPicPr>
          <p:nvPr userDrawn="1"/>
        </p:nvPicPr>
        <p:blipFill>
          <a:blip r:embed="rId2"/>
          <a:stretch>
            <a:fillRect/>
          </a:stretch>
        </p:blipFill>
        <p:spPr>
          <a:xfrm>
            <a:off x="14307380" y="161612"/>
            <a:ext cx="3849345" cy="833960"/>
          </a:xfrm>
          <a:prstGeom prst="rect">
            <a:avLst/>
          </a:prstGeom>
        </p:spPr>
      </p:pic>
      <p:sp>
        <p:nvSpPr>
          <p:cNvPr id="5" name="Text Placeholder 3">
            <a:extLst>
              <a:ext uri="{FF2B5EF4-FFF2-40B4-BE49-F238E27FC236}">
                <a16:creationId xmlns:a16="http://schemas.microsoft.com/office/drawing/2014/main" id="{5610443A-3E43-4B95-35A9-7A9FBBF9A9FE}"/>
              </a:ext>
            </a:extLst>
          </p:cNvPr>
          <p:cNvSpPr>
            <a:spLocks noGrp="1"/>
          </p:cNvSpPr>
          <p:nvPr>
            <p:ph type="body" sz="quarter" idx="16"/>
          </p:nvPr>
        </p:nvSpPr>
        <p:spPr>
          <a:xfrm>
            <a:off x="12991383" y="2532963"/>
            <a:ext cx="4899741" cy="6641106"/>
          </a:xfrm>
        </p:spPr>
        <p:txBody>
          <a:bodyPr>
            <a:noAutofit/>
          </a:bodyPr>
          <a:lstStyle>
            <a:lvl1pPr>
              <a:defRPr sz="2700" baseline="0">
                <a:solidFill>
                  <a:srgbClr val="112E47"/>
                </a:solidFill>
                <a:latin typeface="Arial" panose="020B0604020202020204" pitchFamily="34" charset="0"/>
              </a:defRPr>
            </a:lvl1pPr>
            <a:lvl2pPr>
              <a:defRPr sz="2700" baseline="0">
                <a:solidFill>
                  <a:srgbClr val="112E47"/>
                </a:solidFill>
                <a:latin typeface="Arial" panose="020B0604020202020204" pitchFamily="34" charset="0"/>
              </a:defRPr>
            </a:lvl2pPr>
            <a:lvl3pPr>
              <a:defRPr sz="2700" baseline="0">
                <a:solidFill>
                  <a:srgbClr val="112E47"/>
                </a:solidFill>
                <a:latin typeface="Arial" panose="020B0604020202020204" pitchFamily="34" charset="0"/>
              </a:defRPr>
            </a:lvl3pPr>
            <a:lvl4pPr>
              <a:defRPr sz="2700" baseline="0">
                <a:solidFill>
                  <a:srgbClr val="112E47"/>
                </a:solidFill>
                <a:latin typeface="Arial" panose="020B0604020202020204" pitchFamily="34" charset="0"/>
              </a:defRPr>
            </a:lvl4pPr>
            <a:lvl5pPr>
              <a:defRPr sz="2700" baseline="0">
                <a:solidFill>
                  <a:srgbClr val="112E47"/>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5326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73E485-72D1-6BE9-A7F5-DBAB420C17AD}"/>
              </a:ext>
            </a:extLst>
          </p:cNvPr>
          <p:cNvSpPr/>
          <p:nvPr userDrawn="1"/>
        </p:nvSpPr>
        <p:spPr>
          <a:xfrm>
            <a:off x="409904" y="338586"/>
            <a:ext cx="17468195" cy="96098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 Placeholder 4">
            <a:extLst>
              <a:ext uri="{FF2B5EF4-FFF2-40B4-BE49-F238E27FC236}">
                <a16:creationId xmlns:a16="http://schemas.microsoft.com/office/drawing/2014/main" id="{CC546F32-FD14-E93C-EFBF-561BD1BA06FE}"/>
              </a:ext>
            </a:extLst>
          </p:cNvPr>
          <p:cNvSpPr>
            <a:spLocks noGrp="1"/>
          </p:cNvSpPr>
          <p:nvPr>
            <p:ph type="body" sz="quarter" idx="10" hasCustomPrompt="1"/>
          </p:nvPr>
        </p:nvSpPr>
        <p:spPr>
          <a:xfrm>
            <a:off x="3230218" y="4534103"/>
            <a:ext cx="11827566" cy="1107996"/>
          </a:xfrm>
        </p:spPr>
        <p:txBody>
          <a:bodyPr wrap="square" lIns="0" tIns="0" rIns="0" bIns="0" anchor="t" anchorCtr="0">
            <a:spAutoFit/>
          </a:bodyPr>
          <a:lstStyle>
            <a:lvl1pPr marL="0" indent="0" algn="ctr">
              <a:buFontTx/>
              <a:buNone/>
              <a:defRPr sz="7200" b="1">
                <a:solidFill>
                  <a:schemeClr val="bg1"/>
                </a:solidFill>
              </a:defRPr>
            </a:lvl1pPr>
          </a:lstStyle>
          <a:p>
            <a:pPr lvl="0"/>
            <a:r>
              <a:rPr lang="en-US" dirty="0"/>
              <a:t>Divider Title.</a:t>
            </a:r>
          </a:p>
        </p:txBody>
      </p:sp>
    </p:spTree>
    <p:extLst>
      <p:ext uri="{BB962C8B-B14F-4D97-AF65-F5344CB8AC3E}">
        <p14:creationId xmlns:p14="http://schemas.microsoft.com/office/powerpoint/2010/main" val="298553891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losing Slide">
    <p:bg>
      <p:bgPr>
        <a:solidFill>
          <a:srgbClr val="112E47"/>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371600" y="4303396"/>
            <a:ext cx="15544800" cy="3045143"/>
          </a:xfrm>
        </p:spPr>
        <p:txBody>
          <a:bodyPr anchor="t" anchorCtr="0">
            <a:noAutofit/>
          </a:bodyPr>
          <a:lstStyle>
            <a:lvl1pPr algn="ctr">
              <a:defRPr sz="3750" b="0" i="0" cap="none" baseline="0">
                <a:solidFill>
                  <a:schemeClr val="bg1"/>
                </a:solidFill>
                <a:latin typeface="Arial" panose="020B0604020202020204" pitchFamily="34" charset="0"/>
                <a:cs typeface="Arial" panose="020B0604020202020204" pitchFamily="34" charset="0"/>
              </a:defRPr>
            </a:lvl1pPr>
          </a:lstStyle>
          <a:p>
            <a:r>
              <a:rPr lang="en-US" sz="4800">
                <a:solidFill>
                  <a:srgbClr val="FFFFFF"/>
                </a:solidFill>
              </a:rPr>
              <a:t>Presenter Name and Title</a:t>
            </a:r>
            <a:br>
              <a:rPr lang="en-US" sz="4800">
                <a:solidFill>
                  <a:srgbClr val="FFFFFF"/>
                </a:solidFill>
              </a:rPr>
            </a:br>
            <a:r>
              <a:rPr lang="en-US" sz="4800">
                <a:solidFill>
                  <a:srgbClr val="FFFFFF"/>
                </a:solidFill>
              </a:rPr>
              <a:t>Office Name</a:t>
            </a:r>
          </a:p>
        </p:txBody>
      </p:sp>
      <p:sp>
        <p:nvSpPr>
          <p:cNvPr id="3" name="TextBox 2">
            <a:extLst>
              <a:ext uri="{FF2B5EF4-FFF2-40B4-BE49-F238E27FC236}">
                <a16:creationId xmlns:a16="http://schemas.microsoft.com/office/drawing/2014/main" id="{A4422D04-4075-374D-4CC0-F68573C7CA99}"/>
              </a:ext>
            </a:extLst>
          </p:cNvPr>
          <p:cNvSpPr txBox="1"/>
          <p:nvPr userDrawn="1"/>
        </p:nvSpPr>
        <p:spPr>
          <a:xfrm>
            <a:off x="0" y="8173826"/>
            <a:ext cx="18288000" cy="600164"/>
          </a:xfrm>
          <a:prstGeom prst="rect">
            <a:avLst/>
          </a:prstGeom>
          <a:noFill/>
        </p:spPr>
        <p:txBody>
          <a:bodyPr wrap="square">
            <a:spAutoFit/>
          </a:bodyPr>
          <a:lstStyle/>
          <a:p>
            <a:pPr algn="ctr"/>
            <a:r>
              <a:rPr lang="en-US" sz="3300" b="1" dirty="0" err="1">
                <a:solidFill>
                  <a:schemeClr val="bg1"/>
                </a:solidFill>
                <a:latin typeface="Arial" panose="020B0604020202020204" pitchFamily="34" charset="0"/>
                <a:cs typeface="Arial" panose="020B0604020202020204" pitchFamily="34" charset="0"/>
              </a:rPr>
              <a:t>dced.pa.gov</a:t>
            </a:r>
            <a:endParaRPr lang="en-US" sz="3300"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0FA5879-4928-A462-D4A5-2475DA6E8F59}"/>
              </a:ext>
            </a:extLst>
          </p:cNvPr>
          <p:cNvPicPr>
            <a:picLocks noChangeAspect="1"/>
          </p:cNvPicPr>
          <p:nvPr userDrawn="1"/>
        </p:nvPicPr>
        <p:blipFill>
          <a:blip r:embed="rId2"/>
          <a:stretch>
            <a:fillRect/>
          </a:stretch>
        </p:blipFill>
        <p:spPr>
          <a:xfrm>
            <a:off x="5465583" y="1866821"/>
            <a:ext cx="7356836" cy="1593857"/>
          </a:xfrm>
          <a:prstGeom prst="rect">
            <a:avLst/>
          </a:prstGeom>
        </p:spPr>
      </p:pic>
    </p:spTree>
    <p:extLst>
      <p:ext uri="{BB962C8B-B14F-4D97-AF65-F5344CB8AC3E}">
        <p14:creationId xmlns:p14="http://schemas.microsoft.com/office/powerpoint/2010/main" val="2728532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blue and white background&#10;&#10;Description automatically generated">
            <a:extLst>
              <a:ext uri="{FF2B5EF4-FFF2-40B4-BE49-F238E27FC236}">
                <a16:creationId xmlns:a16="http://schemas.microsoft.com/office/drawing/2014/main" id="{9058B40A-3B83-BE5F-1FA7-52D964A91B9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itle Placeholder 1">
            <a:extLst>
              <a:ext uri="{FF2B5EF4-FFF2-40B4-BE49-F238E27FC236}">
                <a16:creationId xmlns:a16="http://schemas.microsoft.com/office/drawing/2014/main" id="{5DD8F2E5-70BC-038A-5ACA-2099424D4E79}"/>
              </a:ext>
            </a:extLst>
          </p:cNvPr>
          <p:cNvSpPr>
            <a:spLocks noGrp="1"/>
          </p:cNvSpPr>
          <p:nvPr>
            <p:ph type="title"/>
          </p:nvPr>
        </p:nvSpPr>
        <p:spPr>
          <a:xfrm>
            <a:off x="1257300" y="2425318"/>
            <a:ext cx="6506223" cy="1582952"/>
          </a:xfrm>
          <a:prstGeom prst="rect">
            <a:avLst/>
          </a:prstGeom>
        </p:spPr>
        <p:txBody>
          <a:bodyPr vert="horz" lIns="91440" tIns="45720" rIns="91440" bIns="45720" rtlCol="0" anchor="ctr">
            <a:normAutofit/>
          </a:bodyPr>
          <a:lstStyle>
            <a:lvl1pPr>
              <a:defRPr>
                <a:solidFill>
                  <a:schemeClr val="bg1"/>
                </a:solidFill>
                <a:latin typeface="Montserrat Medium" panose="00000600000000000000" pitchFamily="2" charset="0"/>
              </a:defRPr>
            </a:lvl1pPr>
          </a:lstStyle>
          <a:p>
            <a:r>
              <a:rPr lang="en-US"/>
              <a:t>Title Here</a:t>
            </a:r>
            <a:br>
              <a:rPr lang="en-US"/>
            </a:br>
            <a:r>
              <a:rPr lang="en-US"/>
              <a:t>Title Here</a:t>
            </a:r>
          </a:p>
        </p:txBody>
      </p:sp>
      <p:sp>
        <p:nvSpPr>
          <p:cNvPr id="2" name="Text Placeholder 18">
            <a:extLst>
              <a:ext uri="{FF2B5EF4-FFF2-40B4-BE49-F238E27FC236}">
                <a16:creationId xmlns:a16="http://schemas.microsoft.com/office/drawing/2014/main" id="{B895FABC-FCE2-360D-51D2-EDB4784136DC}"/>
              </a:ext>
            </a:extLst>
          </p:cNvPr>
          <p:cNvSpPr>
            <a:spLocks noGrp="1"/>
          </p:cNvSpPr>
          <p:nvPr>
            <p:ph type="body" sz="quarter" idx="12" hasCustomPrompt="1"/>
          </p:nvPr>
        </p:nvSpPr>
        <p:spPr>
          <a:xfrm>
            <a:off x="1257302" y="1597981"/>
            <a:ext cx="6505575" cy="426132"/>
          </a:xfrm>
          <a:prstGeom prst="rect">
            <a:avLst/>
          </a:prstGeom>
        </p:spPr>
        <p:txBody>
          <a:bodyPr>
            <a:noAutofit/>
          </a:bodyPr>
          <a:lstStyle>
            <a:lvl1pPr marL="0" indent="0">
              <a:spcBef>
                <a:spcPts val="1800"/>
              </a:spcBef>
              <a:buFontTx/>
              <a:buNone/>
              <a:defRPr sz="1500">
                <a:solidFill>
                  <a:schemeClr val="bg1"/>
                </a:solidFill>
                <a:latin typeface="+mj-lt"/>
              </a:defRPr>
            </a:lvl1pPr>
          </a:lstStyle>
          <a:p>
            <a:r>
              <a:rPr lang="en-US" spc="450">
                <a:solidFill>
                  <a:srgbClr val="272727"/>
                </a:solidFill>
              </a:rPr>
              <a:t>EYEBROW TITLE HERE</a:t>
            </a:r>
          </a:p>
        </p:txBody>
      </p:sp>
      <p:sp>
        <p:nvSpPr>
          <p:cNvPr id="5" name="Text Placeholder 18">
            <a:extLst>
              <a:ext uri="{FF2B5EF4-FFF2-40B4-BE49-F238E27FC236}">
                <a16:creationId xmlns:a16="http://schemas.microsoft.com/office/drawing/2014/main" id="{F8777C90-78C1-F158-29EF-116914D205F0}"/>
              </a:ext>
            </a:extLst>
          </p:cNvPr>
          <p:cNvSpPr>
            <a:spLocks noGrp="1"/>
          </p:cNvSpPr>
          <p:nvPr>
            <p:ph type="body" sz="quarter" idx="13" hasCustomPrompt="1"/>
          </p:nvPr>
        </p:nvSpPr>
        <p:spPr>
          <a:xfrm>
            <a:off x="1257302" y="4462301"/>
            <a:ext cx="6505575" cy="426132"/>
          </a:xfrm>
          <a:prstGeom prst="rect">
            <a:avLst/>
          </a:prstGeom>
        </p:spPr>
        <p:txBody>
          <a:bodyPr>
            <a:noAutofit/>
          </a:bodyPr>
          <a:lstStyle>
            <a:lvl1pPr marL="0" indent="0">
              <a:spcBef>
                <a:spcPts val="1800"/>
              </a:spcBef>
              <a:buFontTx/>
              <a:buNone/>
              <a:defRPr sz="1500">
                <a:solidFill>
                  <a:schemeClr val="bg1"/>
                </a:solidFill>
                <a:latin typeface="+mj-lt"/>
              </a:defRPr>
            </a:lvl1pPr>
          </a:lstStyle>
          <a:p>
            <a:r>
              <a:rPr lang="en-US" spc="450">
                <a:solidFill>
                  <a:srgbClr val="272727"/>
                </a:solidFill>
              </a:rPr>
              <a:t>PRESENTER NAME / DATE</a:t>
            </a:r>
          </a:p>
        </p:txBody>
      </p:sp>
    </p:spTree>
    <p:extLst>
      <p:ext uri="{BB962C8B-B14F-4D97-AF65-F5344CB8AC3E}">
        <p14:creationId xmlns:p14="http://schemas.microsoft.com/office/powerpoint/2010/main" val="197952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descr="A blue and white banner with white text&#10;&#10;Description automatically generated">
            <a:extLst>
              <a:ext uri="{FF2B5EF4-FFF2-40B4-BE49-F238E27FC236}">
                <a16:creationId xmlns:a16="http://schemas.microsoft.com/office/drawing/2014/main" id="{0B25C414-48A9-E85D-C3B0-F1DA62808F9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Content Placeholder 22">
            <a:extLst>
              <a:ext uri="{FF2B5EF4-FFF2-40B4-BE49-F238E27FC236}">
                <a16:creationId xmlns:a16="http://schemas.microsoft.com/office/drawing/2014/main" id="{DADFC96D-F66D-5461-675B-9E2E998D1EBC}"/>
              </a:ext>
            </a:extLst>
          </p:cNvPr>
          <p:cNvSpPr>
            <a:spLocks noGrp="1"/>
          </p:cNvSpPr>
          <p:nvPr>
            <p:ph sz="quarter" idx="11" hasCustomPrompt="1"/>
          </p:nvPr>
        </p:nvSpPr>
        <p:spPr>
          <a:xfrm>
            <a:off x="1094174" y="506027"/>
            <a:ext cx="16099655" cy="6550008"/>
          </a:xfrm>
          <a:prstGeom prst="rect">
            <a:avLst/>
          </a:prstGeom>
        </p:spPr>
        <p:txBody>
          <a:bodyPr anchor="b" anchorCtr="0">
            <a:normAutofit/>
          </a:bodyPr>
          <a:lstStyle>
            <a:lvl1pPr marL="0" indent="0">
              <a:lnSpc>
                <a:spcPct val="100000"/>
              </a:lnSpc>
              <a:buFontTx/>
              <a:buNone/>
              <a:defRPr sz="1200">
                <a:solidFill>
                  <a:srgbClr val="666666"/>
                </a:solidFill>
              </a:defRPr>
            </a:lvl1pPr>
          </a:lstStyle>
          <a:p>
            <a:pPr lvl="0"/>
            <a:r>
              <a:rPr lang="en-US"/>
              <a:t>Disclosure Copy Page – LAST PAGE OF POWERPOINT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anim</a:t>
            </a:r>
            <a:r>
              <a:rPr lang="en-US"/>
              <a:t> id </a:t>
            </a:r>
            <a:r>
              <a:rPr lang="en-US" err="1"/>
              <a:t>est</a:t>
            </a:r>
            <a:r>
              <a:rPr lang="en-US"/>
              <a:t> </a:t>
            </a:r>
            <a:r>
              <a:rPr lang="en-US" err="1"/>
              <a:t>laborum</a:t>
            </a:r>
            <a:r>
              <a:rPr lang="en-US"/>
              <a:t>.</a:t>
            </a:r>
          </a:p>
          <a:p>
            <a:pPr marL="0" marR="0" lvl="0" indent="0" algn="l" defTabSz="1371600" rtl="0" eaLnBrk="1" fontAlgn="auto" latinLnBrk="0" hangingPunct="1">
              <a:lnSpc>
                <a:spcPct val="100000"/>
              </a:lnSpc>
              <a:spcBef>
                <a:spcPts val="15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anim</a:t>
            </a:r>
            <a:r>
              <a:rPr lang="en-US"/>
              <a:t> id </a:t>
            </a:r>
            <a:r>
              <a:rPr lang="en-US" err="1"/>
              <a:t>est</a:t>
            </a:r>
            <a:r>
              <a:rPr lang="en-US"/>
              <a:t> </a:t>
            </a:r>
            <a:r>
              <a:rPr lang="en-US" err="1"/>
              <a:t>laborum</a:t>
            </a:r>
            <a:r>
              <a:rPr lang="en-US"/>
              <a:t>.</a:t>
            </a:r>
          </a:p>
          <a:p>
            <a:pPr marL="0" marR="0" lvl="0" indent="0" algn="l" defTabSz="1371600" rtl="0" eaLnBrk="1" fontAlgn="auto" latinLnBrk="0" hangingPunct="1">
              <a:lnSpc>
                <a:spcPct val="100000"/>
              </a:lnSpc>
              <a:spcBef>
                <a:spcPts val="15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anim</a:t>
            </a:r>
            <a:r>
              <a:rPr lang="en-US"/>
              <a:t> id </a:t>
            </a:r>
            <a:r>
              <a:rPr lang="en-US" err="1"/>
              <a:t>est</a:t>
            </a:r>
            <a:r>
              <a:rPr lang="en-US"/>
              <a:t> </a:t>
            </a:r>
            <a:r>
              <a:rPr lang="en-US" err="1"/>
              <a:t>laborum</a:t>
            </a:r>
            <a:r>
              <a:rPr lang="en-US"/>
              <a:t>.</a:t>
            </a:r>
          </a:p>
          <a:p>
            <a:pPr marL="0" marR="0" lvl="0" indent="0" algn="l" defTabSz="1371600" rtl="0" eaLnBrk="1" fontAlgn="auto" latinLnBrk="0" hangingPunct="1">
              <a:lnSpc>
                <a:spcPct val="100000"/>
              </a:lnSpc>
              <a:spcBef>
                <a:spcPts val="15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anim</a:t>
            </a:r>
            <a:r>
              <a:rPr lang="en-US"/>
              <a:t> id </a:t>
            </a:r>
            <a:r>
              <a:rPr lang="en-US" err="1"/>
              <a:t>est</a:t>
            </a:r>
            <a:r>
              <a:rPr lang="en-US"/>
              <a:t> </a:t>
            </a:r>
            <a:r>
              <a:rPr lang="en-US" err="1"/>
              <a:t>laborum</a:t>
            </a:r>
            <a:r>
              <a:rPr lang="en-US"/>
              <a:t>.</a:t>
            </a:r>
          </a:p>
          <a:p>
            <a:pPr marL="0" marR="0" lvl="0" indent="0" algn="l" defTabSz="1371600" rtl="0" eaLnBrk="1" fontAlgn="auto" latinLnBrk="0" hangingPunct="1">
              <a:lnSpc>
                <a:spcPct val="100000"/>
              </a:lnSpc>
              <a:spcBef>
                <a:spcPts val="15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anim</a:t>
            </a:r>
            <a:r>
              <a:rPr lang="en-US"/>
              <a:t> id </a:t>
            </a:r>
            <a:r>
              <a:rPr lang="en-US" err="1"/>
              <a:t>est</a:t>
            </a:r>
            <a:r>
              <a:rPr lang="en-US"/>
              <a:t> </a:t>
            </a:r>
            <a:r>
              <a:rPr lang="en-US" err="1"/>
              <a:t>laborum</a:t>
            </a:r>
            <a:r>
              <a:rPr lang="en-US"/>
              <a:t>.</a:t>
            </a:r>
          </a:p>
          <a:p>
            <a:pPr marL="0" marR="0" lvl="0" indent="0" algn="l" defTabSz="1371600" rtl="0" eaLnBrk="1" fontAlgn="auto" latinLnBrk="0" hangingPunct="1">
              <a:lnSpc>
                <a:spcPct val="100000"/>
              </a:lnSpc>
              <a:spcBef>
                <a:spcPts val="15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anim</a:t>
            </a:r>
            <a:r>
              <a:rPr lang="en-US"/>
              <a:t> id </a:t>
            </a:r>
            <a:r>
              <a:rPr lang="en-US" err="1"/>
              <a:t>est</a:t>
            </a:r>
            <a:r>
              <a:rPr lang="en-US"/>
              <a:t> </a:t>
            </a:r>
            <a:r>
              <a:rPr lang="en-US" err="1"/>
              <a:t>laborum</a:t>
            </a:r>
            <a:r>
              <a:rPr lang="en-US"/>
              <a:t>.</a:t>
            </a:r>
          </a:p>
          <a:p>
            <a:pPr marL="0" marR="0" lvl="0" indent="0" algn="l" defTabSz="1371600" rtl="0" eaLnBrk="1" fontAlgn="auto" latinLnBrk="0" hangingPunct="1">
              <a:lnSpc>
                <a:spcPct val="100000"/>
              </a:lnSpc>
              <a:spcBef>
                <a:spcPts val="15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anim</a:t>
            </a:r>
            <a:r>
              <a:rPr lang="en-US"/>
              <a:t> id </a:t>
            </a:r>
            <a:r>
              <a:rPr lang="en-US" err="1"/>
              <a:t>est</a:t>
            </a:r>
            <a:r>
              <a:rPr lang="en-US"/>
              <a:t> </a:t>
            </a:r>
            <a:r>
              <a:rPr lang="en-US" err="1"/>
              <a:t>laborum</a:t>
            </a:r>
            <a:r>
              <a:rPr lang="en-US"/>
              <a:t>.</a:t>
            </a:r>
          </a:p>
        </p:txBody>
      </p:sp>
    </p:spTree>
    <p:extLst>
      <p:ext uri="{BB962C8B-B14F-4D97-AF65-F5344CB8AC3E}">
        <p14:creationId xmlns:p14="http://schemas.microsoft.com/office/powerpoint/2010/main" val="339314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9420053-FB60-9F88-C2E3-DA19BE0E9949}"/>
              </a:ext>
            </a:extLst>
          </p:cNvPr>
          <p:cNvSpPr>
            <a:spLocks noGrp="1"/>
          </p:cNvSpPr>
          <p:nvPr>
            <p:ph type="pic" sz="quarter" idx="16"/>
          </p:nvPr>
        </p:nvSpPr>
        <p:spPr>
          <a:xfrm>
            <a:off x="1233449" y="2303756"/>
            <a:ext cx="4918776" cy="4461029"/>
          </a:xfrm>
          <a:prstGeom prst="rect">
            <a:avLst/>
          </a:prstGeom>
        </p:spPr>
        <p:txBody>
          <a:bodyPr/>
          <a:lstStyle>
            <a:lvl1pPr marL="0" indent="0">
              <a:buFontTx/>
              <a:buNone/>
              <a:defRPr/>
            </a:lvl1pPr>
          </a:lstStyle>
          <a:p>
            <a:endParaRPr lang="en-US"/>
          </a:p>
        </p:txBody>
      </p:sp>
      <p:sp>
        <p:nvSpPr>
          <p:cNvPr id="2" name="Content Placeholder 22">
            <a:extLst>
              <a:ext uri="{FF2B5EF4-FFF2-40B4-BE49-F238E27FC236}">
                <a16:creationId xmlns:a16="http://schemas.microsoft.com/office/drawing/2014/main" id="{E687A50B-8CE7-B43F-9F2A-E09B092176DE}"/>
              </a:ext>
            </a:extLst>
          </p:cNvPr>
          <p:cNvSpPr>
            <a:spLocks noGrp="1"/>
          </p:cNvSpPr>
          <p:nvPr>
            <p:ph sz="quarter" idx="13" hasCustomPrompt="1"/>
          </p:nvPr>
        </p:nvSpPr>
        <p:spPr>
          <a:xfrm>
            <a:off x="1233447" y="7746884"/>
            <a:ext cx="4918776" cy="895529"/>
          </a:xfrm>
          <a:prstGeom prst="rect">
            <a:avLst/>
          </a:prstGeom>
        </p:spPr>
        <p:txBody>
          <a:bodyPr>
            <a:normAutofit/>
          </a:bodyPr>
          <a:lstStyle>
            <a:lvl1pPr marL="0" indent="0">
              <a:lnSpc>
                <a:spcPct val="100000"/>
              </a:lnSpc>
              <a:buFontTx/>
              <a:buNone/>
              <a:defRPr sz="1800"/>
            </a:lvl1pPr>
          </a:lstStyle>
          <a:p>
            <a:pPr lvl="0"/>
            <a:r>
              <a:rPr lang="en-US">
                <a:effectLst/>
              </a:rPr>
              <a:t>Add a quick description of each thing, with enough context to understand.</a:t>
            </a:r>
            <a:endParaRPr lang="en-US"/>
          </a:p>
        </p:txBody>
      </p:sp>
      <p:sp>
        <p:nvSpPr>
          <p:cNvPr id="3" name="Content Placeholder 22">
            <a:extLst>
              <a:ext uri="{FF2B5EF4-FFF2-40B4-BE49-F238E27FC236}">
                <a16:creationId xmlns:a16="http://schemas.microsoft.com/office/drawing/2014/main" id="{EC7B2951-B24F-17BC-7154-6BA98F96FFB7}"/>
              </a:ext>
            </a:extLst>
          </p:cNvPr>
          <p:cNvSpPr>
            <a:spLocks noGrp="1"/>
          </p:cNvSpPr>
          <p:nvPr>
            <p:ph sz="quarter" idx="14" hasCustomPrompt="1"/>
          </p:nvPr>
        </p:nvSpPr>
        <p:spPr>
          <a:xfrm>
            <a:off x="1233447" y="7012767"/>
            <a:ext cx="4918776" cy="612560"/>
          </a:xfrm>
          <a:prstGeom prst="rect">
            <a:avLst/>
          </a:prstGeom>
        </p:spPr>
        <p:txBody>
          <a:bodyPr anchor="ctr" anchorCtr="0">
            <a:noAutofit/>
          </a:bodyPr>
          <a:lstStyle>
            <a:lvl1pPr marL="0" indent="0">
              <a:lnSpc>
                <a:spcPct val="100000"/>
              </a:lnSpc>
              <a:buFontTx/>
              <a:buNone/>
              <a:defRPr sz="2100" b="1">
                <a:latin typeface="+mj-lt"/>
              </a:defRPr>
            </a:lvl1pPr>
          </a:lstStyle>
          <a:p>
            <a:pPr lvl="0"/>
            <a:r>
              <a:rPr lang="en-US">
                <a:effectLst/>
              </a:rPr>
              <a:t>First Point</a:t>
            </a:r>
            <a:endParaRPr lang="en-US"/>
          </a:p>
        </p:txBody>
      </p:sp>
      <p:sp>
        <p:nvSpPr>
          <p:cNvPr id="24" name="Picture Placeholder 9">
            <a:extLst>
              <a:ext uri="{FF2B5EF4-FFF2-40B4-BE49-F238E27FC236}">
                <a16:creationId xmlns:a16="http://schemas.microsoft.com/office/drawing/2014/main" id="{B847E109-84A1-43A1-6DAE-CB7E0252CE43}"/>
              </a:ext>
            </a:extLst>
          </p:cNvPr>
          <p:cNvSpPr>
            <a:spLocks noGrp="1"/>
          </p:cNvSpPr>
          <p:nvPr>
            <p:ph type="pic" sz="quarter" idx="17"/>
          </p:nvPr>
        </p:nvSpPr>
        <p:spPr>
          <a:xfrm>
            <a:off x="12135780" y="2303756"/>
            <a:ext cx="4918776" cy="4461029"/>
          </a:xfrm>
          <a:prstGeom prst="rect">
            <a:avLst/>
          </a:prstGeom>
        </p:spPr>
        <p:txBody>
          <a:bodyPr/>
          <a:lstStyle>
            <a:lvl1pPr marL="0" indent="0">
              <a:buFontTx/>
              <a:buNone/>
              <a:defRPr/>
            </a:lvl1pPr>
          </a:lstStyle>
          <a:p>
            <a:endParaRPr lang="en-US"/>
          </a:p>
        </p:txBody>
      </p:sp>
      <p:sp>
        <p:nvSpPr>
          <p:cNvPr id="25" name="Content Placeholder 22">
            <a:extLst>
              <a:ext uri="{FF2B5EF4-FFF2-40B4-BE49-F238E27FC236}">
                <a16:creationId xmlns:a16="http://schemas.microsoft.com/office/drawing/2014/main" id="{037E62CD-FDFA-5716-3167-975949D954FD}"/>
              </a:ext>
            </a:extLst>
          </p:cNvPr>
          <p:cNvSpPr>
            <a:spLocks noGrp="1"/>
          </p:cNvSpPr>
          <p:nvPr>
            <p:ph sz="quarter" idx="18" hasCustomPrompt="1"/>
          </p:nvPr>
        </p:nvSpPr>
        <p:spPr>
          <a:xfrm>
            <a:off x="12135779" y="7746884"/>
            <a:ext cx="4918776" cy="895529"/>
          </a:xfrm>
          <a:prstGeom prst="rect">
            <a:avLst/>
          </a:prstGeom>
        </p:spPr>
        <p:txBody>
          <a:bodyPr>
            <a:normAutofit/>
          </a:bodyPr>
          <a:lstStyle>
            <a:lvl1pPr marL="0" indent="0">
              <a:lnSpc>
                <a:spcPct val="100000"/>
              </a:lnSpc>
              <a:buFontTx/>
              <a:buNone/>
              <a:defRPr sz="1800"/>
            </a:lvl1pPr>
          </a:lstStyle>
          <a:p>
            <a:pPr lvl="0"/>
            <a:r>
              <a:rPr lang="en-US">
                <a:effectLst/>
              </a:rPr>
              <a:t>Add a quick description of each thing, with enough context to understand.</a:t>
            </a:r>
            <a:endParaRPr lang="en-US"/>
          </a:p>
        </p:txBody>
      </p:sp>
      <p:sp>
        <p:nvSpPr>
          <p:cNvPr id="26" name="Content Placeholder 22">
            <a:extLst>
              <a:ext uri="{FF2B5EF4-FFF2-40B4-BE49-F238E27FC236}">
                <a16:creationId xmlns:a16="http://schemas.microsoft.com/office/drawing/2014/main" id="{4B505D8C-5B12-4847-DB3B-6208C65FC2E4}"/>
              </a:ext>
            </a:extLst>
          </p:cNvPr>
          <p:cNvSpPr>
            <a:spLocks noGrp="1"/>
          </p:cNvSpPr>
          <p:nvPr>
            <p:ph sz="quarter" idx="19" hasCustomPrompt="1"/>
          </p:nvPr>
        </p:nvSpPr>
        <p:spPr>
          <a:xfrm>
            <a:off x="12135779" y="7012767"/>
            <a:ext cx="4918776" cy="612560"/>
          </a:xfrm>
          <a:prstGeom prst="rect">
            <a:avLst/>
          </a:prstGeom>
        </p:spPr>
        <p:txBody>
          <a:bodyPr anchor="ctr" anchorCtr="0">
            <a:noAutofit/>
          </a:bodyPr>
          <a:lstStyle>
            <a:lvl1pPr marL="0" indent="0">
              <a:lnSpc>
                <a:spcPct val="100000"/>
              </a:lnSpc>
              <a:buFontTx/>
              <a:buNone/>
              <a:defRPr sz="2100" b="1">
                <a:latin typeface="+mj-lt"/>
              </a:defRPr>
            </a:lvl1pPr>
          </a:lstStyle>
          <a:p>
            <a:pPr lvl="0"/>
            <a:r>
              <a:rPr lang="en-US">
                <a:effectLst/>
              </a:rPr>
              <a:t>First Point</a:t>
            </a:r>
            <a:endParaRPr lang="en-US"/>
          </a:p>
        </p:txBody>
      </p:sp>
      <p:sp>
        <p:nvSpPr>
          <p:cNvPr id="27" name="Picture Placeholder 9">
            <a:extLst>
              <a:ext uri="{FF2B5EF4-FFF2-40B4-BE49-F238E27FC236}">
                <a16:creationId xmlns:a16="http://schemas.microsoft.com/office/drawing/2014/main" id="{813BB4EE-F3D8-5AEF-4F26-57AEDAED95E6}"/>
              </a:ext>
            </a:extLst>
          </p:cNvPr>
          <p:cNvSpPr>
            <a:spLocks noGrp="1"/>
          </p:cNvSpPr>
          <p:nvPr>
            <p:ph type="pic" sz="quarter" idx="20"/>
          </p:nvPr>
        </p:nvSpPr>
        <p:spPr>
          <a:xfrm>
            <a:off x="6684612" y="2303756"/>
            <a:ext cx="4918776" cy="4461029"/>
          </a:xfrm>
          <a:prstGeom prst="rect">
            <a:avLst/>
          </a:prstGeom>
        </p:spPr>
        <p:txBody>
          <a:bodyPr/>
          <a:lstStyle>
            <a:lvl1pPr marL="0" indent="0">
              <a:buFontTx/>
              <a:buNone/>
              <a:defRPr/>
            </a:lvl1pPr>
          </a:lstStyle>
          <a:p>
            <a:endParaRPr lang="en-US"/>
          </a:p>
        </p:txBody>
      </p:sp>
      <p:sp>
        <p:nvSpPr>
          <p:cNvPr id="28" name="Content Placeholder 22">
            <a:extLst>
              <a:ext uri="{FF2B5EF4-FFF2-40B4-BE49-F238E27FC236}">
                <a16:creationId xmlns:a16="http://schemas.microsoft.com/office/drawing/2014/main" id="{080C1AE8-32E1-F1D0-CF82-F7B70DA82A8A}"/>
              </a:ext>
            </a:extLst>
          </p:cNvPr>
          <p:cNvSpPr>
            <a:spLocks noGrp="1"/>
          </p:cNvSpPr>
          <p:nvPr>
            <p:ph sz="quarter" idx="21" hasCustomPrompt="1"/>
          </p:nvPr>
        </p:nvSpPr>
        <p:spPr>
          <a:xfrm>
            <a:off x="6684611" y="7746884"/>
            <a:ext cx="4918776" cy="895529"/>
          </a:xfrm>
          <a:prstGeom prst="rect">
            <a:avLst/>
          </a:prstGeom>
        </p:spPr>
        <p:txBody>
          <a:bodyPr>
            <a:normAutofit/>
          </a:bodyPr>
          <a:lstStyle>
            <a:lvl1pPr marL="0" indent="0">
              <a:lnSpc>
                <a:spcPct val="100000"/>
              </a:lnSpc>
              <a:buFontTx/>
              <a:buNone/>
              <a:defRPr sz="1800"/>
            </a:lvl1pPr>
          </a:lstStyle>
          <a:p>
            <a:pPr lvl="0"/>
            <a:r>
              <a:rPr lang="en-US">
                <a:effectLst/>
              </a:rPr>
              <a:t>Add a quick description of each thing, with enough context to understand.</a:t>
            </a:r>
            <a:endParaRPr lang="en-US"/>
          </a:p>
        </p:txBody>
      </p:sp>
      <p:sp>
        <p:nvSpPr>
          <p:cNvPr id="29" name="Content Placeholder 22">
            <a:extLst>
              <a:ext uri="{FF2B5EF4-FFF2-40B4-BE49-F238E27FC236}">
                <a16:creationId xmlns:a16="http://schemas.microsoft.com/office/drawing/2014/main" id="{6D74EF01-028D-1567-6AF3-45A0661412B6}"/>
              </a:ext>
            </a:extLst>
          </p:cNvPr>
          <p:cNvSpPr>
            <a:spLocks noGrp="1"/>
          </p:cNvSpPr>
          <p:nvPr>
            <p:ph sz="quarter" idx="22" hasCustomPrompt="1"/>
          </p:nvPr>
        </p:nvSpPr>
        <p:spPr>
          <a:xfrm>
            <a:off x="6684611" y="7012767"/>
            <a:ext cx="4918776" cy="612560"/>
          </a:xfrm>
          <a:prstGeom prst="rect">
            <a:avLst/>
          </a:prstGeom>
        </p:spPr>
        <p:txBody>
          <a:bodyPr anchor="ctr" anchorCtr="0">
            <a:noAutofit/>
          </a:bodyPr>
          <a:lstStyle>
            <a:lvl1pPr marL="0" indent="0">
              <a:lnSpc>
                <a:spcPct val="100000"/>
              </a:lnSpc>
              <a:buFontTx/>
              <a:buNone/>
              <a:defRPr sz="2100" b="1">
                <a:latin typeface="+mj-lt"/>
              </a:defRPr>
            </a:lvl1pPr>
          </a:lstStyle>
          <a:p>
            <a:pPr lvl="0"/>
            <a:r>
              <a:rPr lang="en-US">
                <a:effectLst/>
              </a:rPr>
              <a:t>First Point</a:t>
            </a:r>
            <a:endParaRPr lang="en-US"/>
          </a:p>
        </p:txBody>
      </p:sp>
      <p:sp>
        <p:nvSpPr>
          <p:cNvPr id="30" name="Title Placeholder 1">
            <a:extLst>
              <a:ext uri="{FF2B5EF4-FFF2-40B4-BE49-F238E27FC236}">
                <a16:creationId xmlns:a16="http://schemas.microsoft.com/office/drawing/2014/main" id="{190FC887-2E2C-B8BF-187F-60B5D1B7D76E}"/>
              </a:ext>
            </a:extLst>
          </p:cNvPr>
          <p:cNvSpPr>
            <a:spLocks noGrp="1"/>
          </p:cNvSpPr>
          <p:nvPr>
            <p:ph type="title" hasCustomPrompt="1"/>
          </p:nvPr>
        </p:nvSpPr>
        <p:spPr>
          <a:xfrm>
            <a:off x="1233449" y="932002"/>
            <a:ext cx="15821102" cy="665978"/>
          </a:xfrm>
          <a:prstGeom prst="rect">
            <a:avLst/>
          </a:prstGeom>
        </p:spPr>
        <p:txBody>
          <a:bodyPr vert="horz" lIns="91440" tIns="45720" rIns="91440" bIns="45720" rtlCol="0" anchor="ctr">
            <a:noAutofit/>
          </a:bodyPr>
          <a:lstStyle>
            <a:lvl1pPr>
              <a:defRPr sz="3000">
                <a:latin typeface="Montserrat Medium" panose="00000600000000000000" pitchFamily="2" charset="0"/>
              </a:defRPr>
            </a:lvl1pPr>
          </a:lstStyle>
          <a:p>
            <a:r>
              <a:rPr lang="en-US"/>
              <a:t>Header Here</a:t>
            </a:r>
          </a:p>
        </p:txBody>
      </p:sp>
      <p:sp>
        <p:nvSpPr>
          <p:cNvPr id="31" name="Text Placeholder 18">
            <a:extLst>
              <a:ext uri="{FF2B5EF4-FFF2-40B4-BE49-F238E27FC236}">
                <a16:creationId xmlns:a16="http://schemas.microsoft.com/office/drawing/2014/main" id="{AD8CA6A2-7941-DDC1-5279-2FF7CFFE6210}"/>
              </a:ext>
            </a:extLst>
          </p:cNvPr>
          <p:cNvSpPr>
            <a:spLocks noGrp="1"/>
          </p:cNvSpPr>
          <p:nvPr>
            <p:ph type="body" sz="quarter" idx="23" hasCustomPrompt="1"/>
          </p:nvPr>
        </p:nvSpPr>
        <p:spPr>
          <a:xfrm>
            <a:off x="1233449" y="482667"/>
            <a:ext cx="15079269" cy="426132"/>
          </a:xfrm>
          <a:prstGeom prst="rect">
            <a:avLst/>
          </a:prstGeom>
        </p:spPr>
        <p:txBody>
          <a:bodyPr>
            <a:noAutofit/>
          </a:bodyPr>
          <a:lstStyle>
            <a:lvl1pPr marL="0" indent="0">
              <a:spcBef>
                <a:spcPts val="1800"/>
              </a:spcBef>
              <a:buFontTx/>
              <a:buNone/>
              <a:defRPr sz="1500">
                <a:latin typeface="+mj-lt"/>
              </a:defRPr>
            </a:lvl1pPr>
          </a:lstStyle>
          <a:p>
            <a:r>
              <a:rPr lang="en-US" spc="450">
                <a:solidFill>
                  <a:srgbClr val="272727"/>
                </a:solidFill>
              </a:rPr>
              <a:t>EYEBROW TITLE HERE</a:t>
            </a:r>
          </a:p>
        </p:txBody>
      </p:sp>
      <p:sp>
        <p:nvSpPr>
          <p:cNvPr id="4" name="Footer Placeholder 4">
            <a:extLst>
              <a:ext uri="{FF2B5EF4-FFF2-40B4-BE49-F238E27FC236}">
                <a16:creationId xmlns:a16="http://schemas.microsoft.com/office/drawing/2014/main" id="{D6585B83-739D-C68F-372E-AC2AF7CA3196}"/>
              </a:ext>
            </a:extLst>
          </p:cNvPr>
          <p:cNvSpPr>
            <a:spLocks noGrp="1"/>
          </p:cNvSpPr>
          <p:nvPr>
            <p:ph type="ftr" sz="quarter" idx="3"/>
          </p:nvPr>
        </p:nvSpPr>
        <p:spPr>
          <a:xfrm>
            <a:off x="9173963" y="8978563"/>
            <a:ext cx="6172200" cy="396257"/>
          </a:xfrm>
          <a:prstGeom prst="rect">
            <a:avLst/>
          </a:prstGeom>
        </p:spPr>
        <p:txBody>
          <a:bodyPr/>
          <a:lstStyle>
            <a:lvl1pPr algn="r">
              <a:defRPr sz="1500" b="1" spc="450">
                <a:solidFill>
                  <a:srgbClr val="666666"/>
                </a:solidFill>
                <a:latin typeface="Muli" panose="02000503040000020004" pitchFamily="2" charset="0"/>
              </a:defRPr>
            </a:lvl1pPr>
          </a:lstStyle>
          <a:p>
            <a:r>
              <a:rPr lang="en-US"/>
              <a:t>SECTION TITLE</a:t>
            </a:r>
          </a:p>
        </p:txBody>
      </p:sp>
      <p:sp>
        <p:nvSpPr>
          <p:cNvPr id="5" name="Slide Number Placeholder 5">
            <a:extLst>
              <a:ext uri="{FF2B5EF4-FFF2-40B4-BE49-F238E27FC236}">
                <a16:creationId xmlns:a16="http://schemas.microsoft.com/office/drawing/2014/main" id="{F3BEA930-0B9E-6CA6-AB1C-4497B3197B7B}"/>
              </a:ext>
            </a:extLst>
          </p:cNvPr>
          <p:cNvSpPr>
            <a:spLocks noGrp="1"/>
          </p:cNvSpPr>
          <p:nvPr>
            <p:ph type="sldNum" sz="quarter" idx="4"/>
          </p:nvPr>
        </p:nvSpPr>
        <p:spPr>
          <a:xfrm>
            <a:off x="15593627" y="8978563"/>
            <a:ext cx="719091" cy="396257"/>
          </a:xfrm>
          <a:prstGeom prst="rect">
            <a:avLst/>
          </a:prstGeom>
        </p:spPr>
        <p:txBody>
          <a:bodyPr/>
          <a:lstStyle>
            <a:lvl1pPr algn="r">
              <a:defRPr sz="1500" b="1">
                <a:solidFill>
                  <a:srgbClr val="666666"/>
                </a:solidFill>
              </a:defRPr>
            </a:lvl1pPr>
          </a:lstStyle>
          <a:p>
            <a:fld id="{EC6B0177-1D5C-4C04-A000-144BCFB2033A}" type="slidenum">
              <a:rPr lang="en-US" smtClean="0"/>
              <a:pPr/>
              <a:t>‹#›</a:t>
            </a:fld>
            <a:endParaRPr lang="en-US"/>
          </a:p>
        </p:txBody>
      </p:sp>
    </p:spTree>
    <p:extLst>
      <p:ext uri="{BB962C8B-B14F-4D97-AF65-F5344CB8AC3E}">
        <p14:creationId xmlns:p14="http://schemas.microsoft.com/office/powerpoint/2010/main" val="244690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2" name="Text Placeholder 19">
            <a:extLst>
              <a:ext uri="{FF2B5EF4-FFF2-40B4-BE49-F238E27FC236}">
                <a16:creationId xmlns:a16="http://schemas.microsoft.com/office/drawing/2014/main" id="{6AF02C6C-B338-2A44-B02F-BEF9554FD739}"/>
              </a:ext>
            </a:extLst>
          </p:cNvPr>
          <p:cNvSpPr>
            <a:spLocks noGrp="1"/>
          </p:cNvSpPr>
          <p:nvPr>
            <p:ph type="body" sz="quarter" idx="15" hasCustomPrompt="1"/>
          </p:nvPr>
        </p:nvSpPr>
        <p:spPr>
          <a:xfrm>
            <a:off x="1233447" y="7420084"/>
            <a:ext cx="1795503" cy="554609"/>
          </a:xfrm>
          <a:prstGeom prst="rect">
            <a:avLst/>
          </a:prstGeom>
        </p:spPr>
        <p:txBody>
          <a:bodyPr/>
          <a:lstStyle>
            <a:lvl1pPr marL="0" indent="0">
              <a:buFontTx/>
              <a:buNone/>
              <a:defRPr sz="2100" b="0">
                <a:solidFill>
                  <a:srgbClr val="272727"/>
                </a:solidFill>
                <a:latin typeface="Montserrat SemiBold" panose="00000700000000000000" pitchFamily="2" charset="0"/>
              </a:defRPr>
            </a:lvl1pPr>
          </a:lstStyle>
          <a:p>
            <a:pPr lvl="0"/>
            <a:r>
              <a:rPr lang="en-US">
                <a:effectLst/>
              </a:rPr>
              <a:t>JUL</a:t>
            </a:r>
            <a:endParaRPr lang="en-US"/>
          </a:p>
        </p:txBody>
      </p:sp>
      <p:sp>
        <p:nvSpPr>
          <p:cNvPr id="3" name="Text Placeholder 8">
            <a:extLst>
              <a:ext uri="{FF2B5EF4-FFF2-40B4-BE49-F238E27FC236}">
                <a16:creationId xmlns:a16="http://schemas.microsoft.com/office/drawing/2014/main" id="{41B156B5-BBD5-9BFD-86CD-15FCB0663D3F}"/>
              </a:ext>
            </a:extLst>
          </p:cNvPr>
          <p:cNvSpPr>
            <a:spLocks noGrp="1"/>
          </p:cNvSpPr>
          <p:nvPr>
            <p:ph type="body" sz="quarter" idx="21" hasCustomPrompt="1"/>
          </p:nvPr>
        </p:nvSpPr>
        <p:spPr>
          <a:xfrm>
            <a:off x="1233449" y="915921"/>
            <a:ext cx="15821102" cy="557646"/>
          </a:xfrm>
          <a:prstGeom prst="rect">
            <a:avLst/>
          </a:prstGeom>
        </p:spPr>
        <p:txBody>
          <a:bodyPr/>
          <a:lstStyle>
            <a:lvl1pPr marL="0" indent="0">
              <a:buFontTx/>
              <a:buNone/>
              <a:defRPr sz="3000">
                <a:latin typeface="+mj-lt"/>
              </a:defRPr>
            </a:lvl1pPr>
            <a:lvl5pPr marL="2743200" indent="0">
              <a:buNone/>
              <a:defRPr/>
            </a:lvl5pPr>
          </a:lstStyle>
          <a:p>
            <a:pPr lvl="0"/>
            <a:r>
              <a:rPr lang="en-US"/>
              <a:t>Title Here: Coming up</a:t>
            </a:r>
          </a:p>
        </p:txBody>
      </p:sp>
      <p:sp>
        <p:nvSpPr>
          <p:cNvPr id="10" name="Text Placeholder 19">
            <a:extLst>
              <a:ext uri="{FF2B5EF4-FFF2-40B4-BE49-F238E27FC236}">
                <a16:creationId xmlns:a16="http://schemas.microsoft.com/office/drawing/2014/main" id="{ADD1AAEB-1417-C19D-C0F1-165CCEC78D1C}"/>
              </a:ext>
            </a:extLst>
          </p:cNvPr>
          <p:cNvSpPr>
            <a:spLocks noGrp="1"/>
          </p:cNvSpPr>
          <p:nvPr>
            <p:ph type="body" sz="quarter" idx="22" hasCustomPrompt="1"/>
          </p:nvPr>
        </p:nvSpPr>
        <p:spPr>
          <a:xfrm>
            <a:off x="3876440" y="7420084"/>
            <a:ext cx="1795503" cy="554609"/>
          </a:xfrm>
          <a:prstGeom prst="rect">
            <a:avLst/>
          </a:prstGeom>
        </p:spPr>
        <p:txBody>
          <a:bodyPr/>
          <a:lstStyle>
            <a:lvl1pPr marL="0" indent="0">
              <a:buFontTx/>
              <a:buNone/>
              <a:defRPr sz="2100" b="0">
                <a:solidFill>
                  <a:srgbClr val="272727"/>
                </a:solidFill>
                <a:latin typeface="Montserrat SemiBold" panose="00000700000000000000" pitchFamily="2" charset="0"/>
              </a:defRPr>
            </a:lvl1pPr>
          </a:lstStyle>
          <a:p>
            <a:pPr lvl="0"/>
            <a:r>
              <a:rPr lang="en-US">
                <a:effectLst/>
              </a:rPr>
              <a:t>AUG</a:t>
            </a:r>
            <a:endParaRPr lang="en-US"/>
          </a:p>
        </p:txBody>
      </p:sp>
      <p:sp>
        <p:nvSpPr>
          <p:cNvPr id="12" name="Text Placeholder 19">
            <a:extLst>
              <a:ext uri="{FF2B5EF4-FFF2-40B4-BE49-F238E27FC236}">
                <a16:creationId xmlns:a16="http://schemas.microsoft.com/office/drawing/2014/main" id="{E0D97B51-6F0F-4E3E-C8B9-AC78C1687830}"/>
              </a:ext>
            </a:extLst>
          </p:cNvPr>
          <p:cNvSpPr>
            <a:spLocks noGrp="1"/>
          </p:cNvSpPr>
          <p:nvPr>
            <p:ph type="body" sz="quarter" idx="23" hasCustomPrompt="1"/>
          </p:nvPr>
        </p:nvSpPr>
        <p:spPr>
          <a:xfrm>
            <a:off x="6519432" y="7420084"/>
            <a:ext cx="1795503" cy="554609"/>
          </a:xfrm>
          <a:prstGeom prst="rect">
            <a:avLst/>
          </a:prstGeom>
        </p:spPr>
        <p:txBody>
          <a:bodyPr/>
          <a:lstStyle>
            <a:lvl1pPr marL="0" indent="0">
              <a:buFontTx/>
              <a:buNone/>
              <a:defRPr sz="2100" b="0">
                <a:solidFill>
                  <a:srgbClr val="272727"/>
                </a:solidFill>
                <a:latin typeface="Montserrat SemiBold" panose="00000700000000000000" pitchFamily="2" charset="0"/>
              </a:defRPr>
            </a:lvl1pPr>
          </a:lstStyle>
          <a:p>
            <a:pPr lvl="0"/>
            <a:r>
              <a:rPr lang="en-US">
                <a:effectLst/>
              </a:rPr>
              <a:t>SEPT</a:t>
            </a:r>
            <a:endParaRPr lang="en-US"/>
          </a:p>
        </p:txBody>
      </p:sp>
      <p:sp>
        <p:nvSpPr>
          <p:cNvPr id="13" name="Text Placeholder 19">
            <a:extLst>
              <a:ext uri="{FF2B5EF4-FFF2-40B4-BE49-F238E27FC236}">
                <a16:creationId xmlns:a16="http://schemas.microsoft.com/office/drawing/2014/main" id="{03D84D3A-7512-FA03-8721-320D105F8ED8}"/>
              </a:ext>
            </a:extLst>
          </p:cNvPr>
          <p:cNvSpPr>
            <a:spLocks noGrp="1"/>
          </p:cNvSpPr>
          <p:nvPr>
            <p:ph type="body" sz="quarter" idx="24" hasCustomPrompt="1"/>
          </p:nvPr>
        </p:nvSpPr>
        <p:spPr>
          <a:xfrm>
            <a:off x="9162425" y="7420084"/>
            <a:ext cx="1795503" cy="554609"/>
          </a:xfrm>
          <a:prstGeom prst="rect">
            <a:avLst/>
          </a:prstGeom>
        </p:spPr>
        <p:txBody>
          <a:bodyPr/>
          <a:lstStyle>
            <a:lvl1pPr marL="0" indent="0">
              <a:buFontTx/>
              <a:buNone/>
              <a:defRPr sz="2100" b="0">
                <a:solidFill>
                  <a:srgbClr val="272727"/>
                </a:solidFill>
                <a:latin typeface="Montserrat SemiBold" panose="00000700000000000000" pitchFamily="2" charset="0"/>
              </a:defRPr>
            </a:lvl1pPr>
          </a:lstStyle>
          <a:p>
            <a:pPr lvl="0"/>
            <a:r>
              <a:rPr lang="en-US">
                <a:effectLst/>
              </a:rPr>
              <a:t>OCT</a:t>
            </a:r>
            <a:endParaRPr lang="en-US"/>
          </a:p>
        </p:txBody>
      </p:sp>
      <p:sp>
        <p:nvSpPr>
          <p:cNvPr id="15" name="Text Placeholder 19">
            <a:extLst>
              <a:ext uri="{FF2B5EF4-FFF2-40B4-BE49-F238E27FC236}">
                <a16:creationId xmlns:a16="http://schemas.microsoft.com/office/drawing/2014/main" id="{2EF9051A-CF1A-E57A-E95D-00826065D54B}"/>
              </a:ext>
            </a:extLst>
          </p:cNvPr>
          <p:cNvSpPr>
            <a:spLocks noGrp="1"/>
          </p:cNvSpPr>
          <p:nvPr>
            <p:ph type="body" sz="quarter" idx="25" hasCustomPrompt="1"/>
          </p:nvPr>
        </p:nvSpPr>
        <p:spPr>
          <a:xfrm>
            <a:off x="11805417" y="7420084"/>
            <a:ext cx="1795503" cy="554609"/>
          </a:xfrm>
          <a:prstGeom prst="rect">
            <a:avLst/>
          </a:prstGeom>
        </p:spPr>
        <p:txBody>
          <a:bodyPr/>
          <a:lstStyle>
            <a:lvl1pPr marL="0" indent="0">
              <a:buFontTx/>
              <a:buNone/>
              <a:defRPr sz="2100" b="0">
                <a:solidFill>
                  <a:srgbClr val="272727"/>
                </a:solidFill>
                <a:latin typeface="Montserrat SemiBold" panose="00000700000000000000" pitchFamily="2" charset="0"/>
              </a:defRPr>
            </a:lvl1pPr>
          </a:lstStyle>
          <a:p>
            <a:pPr lvl="0"/>
            <a:r>
              <a:rPr lang="en-US">
                <a:effectLst/>
              </a:rPr>
              <a:t>NOV</a:t>
            </a:r>
            <a:endParaRPr lang="en-US"/>
          </a:p>
        </p:txBody>
      </p:sp>
      <p:sp>
        <p:nvSpPr>
          <p:cNvPr id="19" name="Text Placeholder 19">
            <a:extLst>
              <a:ext uri="{FF2B5EF4-FFF2-40B4-BE49-F238E27FC236}">
                <a16:creationId xmlns:a16="http://schemas.microsoft.com/office/drawing/2014/main" id="{4412B4E4-6F6A-E6C6-7D5C-986CE40BDD60}"/>
              </a:ext>
            </a:extLst>
          </p:cNvPr>
          <p:cNvSpPr>
            <a:spLocks noGrp="1"/>
          </p:cNvSpPr>
          <p:nvPr>
            <p:ph type="body" sz="quarter" idx="26" hasCustomPrompt="1"/>
          </p:nvPr>
        </p:nvSpPr>
        <p:spPr>
          <a:xfrm>
            <a:off x="14448411" y="7420084"/>
            <a:ext cx="1795503" cy="554609"/>
          </a:xfrm>
          <a:prstGeom prst="rect">
            <a:avLst/>
          </a:prstGeom>
        </p:spPr>
        <p:txBody>
          <a:bodyPr/>
          <a:lstStyle>
            <a:lvl1pPr marL="0" indent="0">
              <a:buFontTx/>
              <a:buNone/>
              <a:defRPr sz="2100" b="0">
                <a:solidFill>
                  <a:srgbClr val="272727"/>
                </a:solidFill>
                <a:latin typeface="Montserrat SemiBold" panose="00000700000000000000" pitchFamily="2" charset="0"/>
              </a:defRPr>
            </a:lvl1pPr>
          </a:lstStyle>
          <a:p>
            <a:pPr lvl="0"/>
            <a:r>
              <a:rPr lang="en-US">
                <a:effectLst/>
              </a:rPr>
              <a:t>DEC</a:t>
            </a:r>
            <a:endParaRPr lang="en-US"/>
          </a:p>
        </p:txBody>
      </p:sp>
      <p:sp>
        <p:nvSpPr>
          <p:cNvPr id="20" name="Text Placeholder 19">
            <a:extLst>
              <a:ext uri="{FF2B5EF4-FFF2-40B4-BE49-F238E27FC236}">
                <a16:creationId xmlns:a16="http://schemas.microsoft.com/office/drawing/2014/main" id="{971849CF-97EC-6186-4D5D-FC49EDC17485}"/>
              </a:ext>
            </a:extLst>
          </p:cNvPr>
          <p:cNvSpPr>
            <a:spLocks noGrp="1"/>
          </p:cNvSpPr>
          <p:nvPr>
            <p:ph type="body" sz="quarter" idx="27" hasCustomPrompt="1"/>
          </p:nvPr>
        </p:nvSpPr>
        <p:spPr>
          <a:xfrm>
            <a:off x="1404897" y="2042292"/>
            <a:ext cx="2309853" cy="3060183"/>
          </a:xfrm>
          <a:prstGeom prst="rect">
            <a:avLst/>
          </a:prstGeom>
        </p:spPr>
        <p:txBody>
          <a:bodyPr/>
          <a:lstStyle>
            <a:lvl1pPr marL="428625" indent="-428625">
              <a:buFont typeface="Arial" panose="020B0604020202020204" pitchFamily="34" charset="0"/>
              <a:buChar char="•"/>
              <a:defRPr sz="1800" b="0">
                <a:solidFill>
                  <a:srgbClr val="272727"/>
                </a:solidFill>
                <a:latin typeface="+mn-lt"/>
              </a:defRPr>
            </a:lvl1pPr>
          </a:lstStyle>
          <a:p>
            <a:pPr lvl="0"/>
            <a:r>
              <a:rPr lang="en-US">
                <a:effectLst/>
              </a:rPr>
              <a:t>Start date, milestone, or other event</a:t>
            </a:r>
            <a:endParaRPr lang="en-US"/>
          </a:p>
        </p:txBody>
      </p:sp>
      <p:sp>
        <p:nvSpPr>
          <p:cNvPr id="21" name="Text Placeholder 19">
            <a:extLst>
              <a:ext uri="{FF2B5EF4-FFF2-40B4-BE49-F238E27FC236}">
                <a16:creationId xmlns:a16="http://schemas.microsoft.com/office/drawing/2014/main" id="{02A51942-7ED1-D85F-1A49-0340BA853C4D}"/>
              </a:ext>
            </a:extLst>
          </p:cNvPr>
          <p:cNvSpPr>
            <a:spLocks noGrp="1"/>
          </p:cNvSpPr>
          <p:nvPr>
            <p:ph type="body" sz="quarter" idx="28" hasCustomPrompt="1"/>
          </p:nvPr>
        </p:nvSpPr>
        <p:spPr>
          <a:xfrm>
            <a:off x="4050942" y="2042292"/>
            <a:ext cx="2309853" cy="3060183"/>
          </a:xfrm>
          <a:prstGeom prst="rect">
            <a:avLst/>
          </a:prstGeom>
        </p:spPr>
        <p:txBody>
          <a:bodyPr/>
          <a:lstStyle>
            <a:lvl1pPr marL="428625" indent="-428625">
              <a:buFont typeface="Arial" panose="020B0604020202020204" pitchFamily="34" charset="0"/>
              <a:buChar char="•"/>
              <a:defRPr sz="1800" b="0">
                <a:solidFill>
                  <a:srgbClr val="272727"/>
                </a:solidFill>
                <a:latin typeface="+mn-lt"/>
              </a:defRPr>
            </a:lvl1pPr>
          </a:lstStyle>
          <a:p>
            <a:pPr lvl="0"/>
            <a:r>
              <a:rPr lang="en-US">
                <a:effectLst/>
              </a:rPr>
              <a:t>Start date, milestone, or other event</a:t>
            </a:r>
            <a:endParaRPr lang="en-US"/>
          </a:p>
        </p:txBody>
      </p:sp>
      <p:sp>
        <p:nvSpPr>
          <p:cNvPr id="24" name="Text Placeholder 19">
            <a:extLst>
              <a:ext uri="{FF2B5EF4-FFF2-40B4-BE49-F238E27FC236}">
                <a16:creationId xmlns:a16="http://schemas.microsoft.com/office/drawing/2014/main" id="{29097FFF-8460-06CC-1B69-6BFB1088D011}"/>
              </a:ext>
            </a:extLst>
          </p:cNvPr>
          <p:cNvSpPr>
            <a:spLocks noGrp="1"/>
          </p:cNvSpPr>
          <p:nvPr>
            <p:ph type="body" sz="quarter" idx="29" hasCustomPrompt="1"/>
          </p:nvPr>
        </p:nvSpPr>
        <p:spPr>
          <a:xfrm>
            <a:off x="6696987" y="2042292"/>
            <a:ext cx="2309853" cy="3060183"/>
          </a:xfrm>
          <a:prstGeom prst="rect">
            <a:avLst/>
          </a:prstGeom>
        </p:spPr>
        <p:txBody>
          <a:bodyPr/>
          <a:lstStyle>
            <a:lvl1pPr marL="428625" indent="-428625">
              <a:buFont typeface="Arial" panose="020B0604020202020204" pitchFamily="34" charset="0"/>
              <a:buChar char="•"/>
              <a:defRPr sz="1800" b="0">
                <a:solidFill>
                  <a:srgbClr val="272727"/>
                </a:solidFill>
                <a:latin typeface="+mn-lt"/>
              </a:defRPr>
            </a:lvl1pPr>
          </a:lstStyle>
          <a:p>
            <a:pPr lvl="0"/>
            <a:r>
              <a:rPr lang="en-US">
                <a:effectLst/>
              </a:rPr>
              <a:t>Start date, milestone, or other event</a:t>
            </a:r>
            <a:endParaRPr lang="en-US"/>
          </a:p>
        </p:txBody>
      </p:sp>
      <p:sp>
        <p:nvSpPr>
          <p:cNvPr id="25" name="Text Placeholder 19">
            <a:extLst>
              <a:ext uri="{FF2B5EF4-FFF2-40B4-BE49-F238E27FC236}">
                <a16:creationId xmlns:a16="http://schemas.microsoft.com/office/drawing/2014/main" id="{4A45037F-77E0-662C-881A-71C5194FCA47}"/>
              </a:ext>
            </a:extLst>
          </p:cNvPr>
          <p:cNvSpPr>
            <a:spLocks noGrp="1"/>
          </p:cNvSpPr>
          <p:nvPr>
            <p:ph type="body" sz="quarter" idx="30" hasCustomPrompt="1"/>
          </p:nvPr>
        </p:nvSpPr>
        <p:spPr>
          <a:xfrm>
            <a:off x="9343032" y="2042292"/>
            <a:ext cx="2309853" cy="3060183"/>
          </a:xfrm>
          <a:prstGeom prst="rect">
            <a:avLst/>
          </a:prstGeom>
        </p:spPr>
        <p:txBody>
          <a:bodyPr/>
          <a:lstStyle>
            <a:lvl1pPr marL="428625" indent="-428625">
              <a:buFont typeface="Arial" panose="020B0604020202020204" pitchFamily="34" charset="0"/>
              <a:buChar char="•"/>
              <a:defRPr sz="1800" b="0">
                <a:solidFill>
                  <a:srgbClr val="272727"/>
                </a:solidFill>
                <a:latin typeface="+mn-lt"/>
              </a:defRPr>
            </a:lvl1pPr>
          </a:lstStyle>
          <a:p>
            <a:pPr lvl="0"/>
            <a:r>
              <a:rPr lang="en-US">
                <a:effectLst/>
              </a:rPr>
              <a:t>Start date, milestone, or other event</a:t>
            </a:r>
            <a:endParaRPr lang="en-US"/>
          </a:p>
        </p:txBody>
      </p:sp>
      <p:sp>
        <p:nvSpPr>
          <p:cNvPr id="26" name="Text Placeholder 19">
            <a:extLst>
              <a:ext uri="{FF2B5EF4-FFF2-40B4-BE49-F238E27FC236}">
                <a16:creationId xmlns:a16="http://schemas.microsoft.com/office/drawing/2014/main" id="{352F7911-2490-60B7-1522-F622AB1932D3}"/>
              </a:ext>
            </a:extLst>
          </p:cNvPr>
          <p:cNvSpPr>
            <a:spLocks noGrp="1"/>
          </p:cNvSpPr>
          <p:nvPr>
            <p:ph type="body" sz="quarter" idx="31" hasCustomPrompt="1"/>
          </p:nvPr>
        </p:nvSpPr>
        <p:spPr>
          <a:xfrm>
            <a:off x="11989077" y="2042292"/>
            <a:ext cx="2309853" cy="3060183"/>
          </a:xfrm>
          <a:prstGeom prst="rect">
            <a:avLst/>
          </a:prstGeom>
        </p:spPr>
        <p:txBody>
          <a:bodyPr/>
          <a:lstStyle>
            <a:lvl1pPr marL="428625" indent="-428625">
              <a:buFont typeface="Arial" panose="020B0604020202020204" pitchFamily="34" charset="0"/>
              <a:buChar char="•"/>
              <a:defRPr sz="1800" b="0">
                <a:solidFill>
                  <a:srgbClr val="272727"/>
                </a:solidFill>
                <a:latin typeface="+mn-lt"/>
              </a:defRPr>
            </a:lvl1pPr>
          </a:lstStyle>
          <a:p>
            <a:pPr lvl="0"/>
            <a:r>
              <a:rPr lang="en-US">
                <a:effectLst/>
              </a:rPr>
              <a:t>Start date, milestone, or other event</a:t>
            </a:r>
            <a:endParaRPr lang="en-US"/>
          </a:p>
        </p:txBody>
      </p:sp>
      <p:sp>
        <p:nvSpPr>
          <p:cNvPr id="27" name="Text Placeholder 19">
            <a:extLst>
              <a:ext uri="{FF2B5EF4-FFF2-40B4-BE49-F238E27FC236}">
                <a16:creationId xmlns:a16="http://schemas.microsoft.com/office/drawing/2014/main" id="{C23113EE-B8F2-827D-C05E-27B989284C9B}"/>
              </a:ext>
            </a:extLst>
          </p:cNvPr>
          <p:cNvSpPr>
            <a:spLocks noGrp="1"/>
          </p:cNvSpPr>
          <p:nvPr>
            <p:ph type="body" sz="quarter" idx="32" hasCustomPrompt="1"/>
          </p:nvPr>
        </p:nvSpPr>
        <p:spPr>
          <a:xfrm>
            <a:off x="14635122" y="2042292"/>
            <a:ext cx="2309853" cy="3060183"/>
          </a:xfrm>
          <a:prstGeom prst="rect">
            <a:avLst/>
          </a:prstGeom>
        </p:spPr>
        <p:txBody>
          <a:bodyPr/>
          <a:lstStyle>
            <a:lvl1pPr marL="428625" indent="-428625">
              <a:buFont typeface="Arial" panose="020B0604020202020204" pitchFamily="34" charset="0"/>
              <a:buChar char="•"/>
              <a:defRPr sz="1800" b="0">
                <a:solidFill>
                  <a:srgbClr val="272727"/>
                </a:solidFill>
                <a:latin typeface="+mn-lt"/>
              </a:defRPr>
            </a:lvl1pPr>
          </a:lstStyle>
          <a:p>
            <a:pPr lvl="0"/>
            <a:r>
              <a:rPr lang="en-US">
                <a:effectLst/>
              </a:rPr>
              <a:t>Start date, milestone, or other event</a:t>
            </a:r>
            <a:endParaRPr lang="en-US"/>
          </a:p>
        </p:txBody>
      </p:sp>
      <p:cxnSp>
        <p:nvCxnSpPr>
          <p:cNvPr id="28" name="Straight Connector 27">
            <a:extLst>
              <a:ext uri="{FF2B5EF4-FFF2-40B4-BE49-F238E27FC236}">
                <a16:creationId xmlns:a16="http://schemas.microsoft.com/office/drawing/2014/main" id="{33556499-7108-3484-2102-7D1EF9C9A2E4}"/>
              </a:ext>
            </a:extLst>
          </p:cNvPr>
          <p:cNvCxnSpPr>
            <a:cxnSpLocks/>
          </p:cNvCxnSpPr>
          <p:nvPr userDrawn="1"/>
        </p:nvCxnSpPr>
        <p:spPr>
          <a:xfrm>
            <a:off x="771525" y="6257925"/>
            <a:ext cx="17516475" cy="0"/>
          </a:xfrm>
          <a:prstGeom prst="line">
            <a:avLst/>
          </a:prstGeom>
          <a:ln w="50800">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942E2E6-87FA-D1E6-08AA-DB7ED2453B78}"/>
              </a:ext>
            </a:extLst>
          </p:cNvPr>
          <p:cNvCxnSpPr>
            <a:cxnSpLocks/>
          </p:cNvCxnSpPr>
          <p:nvPr userDrawn="1"/>
        </p:nvCxnSpPr>
        <p:spPr>
          <a:xfrm>
            <a:off x="1254623" y="2230688"/>
            <a:ext cx="0" cy="5101140"/>
          </a:xfrm>
          <a:prstGeom prst="line">
            <a:avLst/>
          </a:prstGeom>
          <a:ln w="28575">
            <a:solidFill>
              <a:srgbClr val="F4B2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D421BC8-ABB7-34A9-6AC1-42812A5DEFDC}"/>
              </a:ext>
            </a:extLst>
          </p:cNvPr>
          <p:cNvCxnSpPr>
            <a:cxnSpLocks/>
          </p:cNvCxnSpPr>
          <p:nvPr userDrawn="1"/>
        </p:nvCxnSpPr>
        <p:spPr>
          <a:xfrm>
            <a:off x="3893381" y="2230688"/>
            <a:ext cx="0" cy="5101140"/>
          </a:xfrm>
          <a:prstGeom prst="line">
            <a:avLst/>
          </a:prstGeom>
          <a:ln w="28575">
            <a:solidFill>
              <a:srgbClr val="F4B2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A37EB3-D0D0-96B9-D9D8-9CDF0598F8AD}"/>
              </a:ext>
            </a:extLst>
          </p:cNvPr>
          <p:cNvCxnSpPr>
            <a:cxnSpLocks/>
          </p:cNvCxnSpPr>
          <p:nvPr userDrawn="1"/>
        </p:nvCxnSpPr>
        <p:spPr>
          <a:xfrm>
            <a:off x="6532139" y="2230688"/>
            <a:ext cx="0" cy="5101140"/>
          </a:xfrm>
          <a:prstGeom prst="line">
            <a:avLst/>
          </a:prstGeom>
          <a:ln w="28575">
            <a:solidFill>
              <a:srgbClr val="F4B2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FF466F0-467F-B125-94F0-89E50410FD93}"/>
              </a:ext>
            </a:extLst>
          </p:cNvPr>
          <p:cNvCxnSpPr>
            <a:cxnSpLocks/>
          </p:cNvCxnSpPr>
          <p:nvPr userDrawn="1"/>
        </p:nvCxnSpPr>
        <p:spPr>
          <a:xfrm>
            <a:off x="9170897" y="2230688"/>
            <a:ext cx="0" cy="5101140"/>
          </a:xfrm>
          <a:prstGeom prst="line">
            <a:avLst/>
          </a:prstGeom>
          <a:ln w="28575">
            <a:solidFill>
              <a:srgbClr val="F4B22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551BA9-0EA2-712F-9315-8AB7BA170227}"/>
              </a:ext>
            </a:extLst>
          </p:cNvPr>
          <p:cNvCxnSpPr>
            <a:cxnSpLocks/>
          </p:cNvCxnSpPr>
          <p:nvPr userDrawn="1"/>
        </p:nvCxnSpPr>
        <p:spPr>
          <a:xfrm>
            <a:off x="11809655" y="2230688"/>
            <a:ext cx="0" cy="5101140"/>
          </a:xfrm>
          <a:prstGeom prst="line">
            <a:avLst/>
          </a:prstGeom>
          <a:ln w="28575">
            <a:solidFill>
              <a:srgbClr val="F4B2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532DC1-054A-623B-6F80-CC23628D80E8}"/>
              </a:ext>
            </a:extLst>
          </p:cNvPr>
          <p:cNvCxnSpPr>
            <a:cxnSpLocks/>
          </p:cNvCxnSpPr>
          <p:nvPr userDrawn="1"/>
        </p:nvCxnSpPr>
        <p:spPr>
          <a:xfrm>
            <a:off x="14448411" y="2230688"/>
            <a:ext cx="0" cy="5101140"/>
          </a:xfrm>
          <a:prstGeom prst="line">
            <a:avLst/>
          </a:prstGeom>
          <a:ln w="28575">
            <a:solidFill>
              <a:srgbClr val="F4B222"/>
            </a:solidFill>
          </a:ln>
        </p:spPr>
        <p:style>
          <a:lnRef idx="1">
            <a:schemeClr val="accent1"/>
          </a:lnRef>
          <a:fillRef idx="0">
            <a:schemeClr val="accent1"/>
          </a:fillRef>
          <a:effectRef idx="0">
            <a:schemeClr val="accent1"/>
          </a:effectRef>
          <a:fontRef idx="minor">
            <a:schemeClr val="tx1"/>
          </a:fontRef>
        </p:style>
      </p:cxnSp>
      <p:sp>
        <p:nvSpPr>
          <p:cNvPr id="4" name="Text Placeholder 18">
            <a:extLst>
              <a:ext uri="{FF2B5EF4-FFF2-40B4-BE49-F238E27FC236}">
                <a16:creationId xmlns:a16="http://schemas.microsoft.com/office/drawing/2014/main" id="{0680DD5D-D057-FADB-F022-1B279075B783}"/>
              </a:ext>
            </a:extLst>
          </p:cNvPr>
          <p:cNvSpPr>
            <a:spLocks noGrp="1"/>
          </p:cNvSpPr>
          <p:nvPr>
            <p:ph type="body" sz="quarter" idx="20" hasCustomPrompt="1"/>
          </p:nvPr>
        </p:nvSpPr>
        <p:spPr>
          <a:xfrm>
            <a:off x="1233449" y="482667"/>
            <a:ext cx="15079269" cy="426132"/>
          </a:xfrm>
          <a:prstGeom prst="rect">
            <a:avLst/>
          </a:prstGeom>
        </p:spPr>
        <p:txBody>
          <a:bodyPr>
            <a:noAutofit/>
          </a:bodyPr>
          <a:lstStyle>
            <a:lvl1pPr marL="0" indent="0">
              <a:spcBef>
                <a:spcPts val="1800"/>
              </a:spcBef>
              <a:buFontTx/>
              <a:buNone/>
              <a:defRPr sz="1500">
                <a:latin typeface="+mj-lt"/>
              </a:defRPr>
            </a:lvl1pPr>
          </a:lstStyle>
          <a:p>
            <a:r>
              <a:rPr lang="en-US" spc="450">
                <a:solidFill>
                  <a:srgbClr val="272727"/>
                </a:solidFill>
              </a:rPr>
              <a:t>EYEBROW TITLE HERE</a:t>
            </a:r>
          </a:p>
        </p:txBody>
      </p:sp>
      <p:sp>
        <p:nvSpPr>
          <p:cNvPr id="5" name="Footer Placeholder 4">
            <a:extLst>
              <a:ext uri="{FF2B5EF4-FFF2-40B4-BE49-F238E27FC236}">
                <a16:creationId xmlns:a16="http://schemas.microsoft.com/office/drawing/2014/main" id="{2BDC68E4-28ED-1BEB-8873-EDDCD0962F77}"/>
              </a:ext>
            </a:extLst>
          </p:cNvPr>
          <p:cNvSpPr>
            <a:spLocks noGrp="1"/>
          </p:cNvSpPr>
          <p:nvPr>
            <p:ph type="ftr" sz="quarter" idx="3"/>
          </p:nvPr>
        </p:nvSpPr>
        <p:spPr>
          <a:xfrm>
            <a:off x="9173963" y="8978563"/>
            <a:ext cx="6172200" cy="396257"/>
          </a:xfrm>
          <a:prstGeom prst="rect">
            <a:avLst/>
          </a:prstGeom>
        </p:spPr>
        <p:txBody>
          <a:bodyPr/>
          <a:lstStyle>
            <a:lvl1pPr algn="r">
              <a:defRPr sz="1500" b="1" spc="450">
                <a:solidFill>
                  <a:srgbClr val="666666"/>
                </a:solidFill>
                <a:latin typeface="Muli" panose="02000503040000020004" pitchFamily="2" charset="0"/>
              </a:defRPr>
            </a:lvl1pPr>
          </a:lstStyle>
          <a:p>
            <a:r>
              <a:rPr lang="en-US"/>
              <a:t>SECTION TITLE</a:t>
            </a:r>
          </a:p>
        </p:txBody>
      </p:sp>
      <p:sp>
        <p:nvSpPr>
          <p:cNvPr id="6" name="Slide Number Placeholder 5">
            <a:extLst>
              <a:ext uri="{FF2B5EF4-FFF2-40B4-BE49-F238E27FC236}">
                <a16:creationId xmlns:a16="http://schemas.microsoft.com/office/drawing/2014/main" id="{3EA43B6D-8B76-5ABD-712D-3E3355377A33}"/>
              </a:ext>
            </a:extLst>
          </p:cNvPr>
          <p:cNvSpPr>
            <a:spLocks noGrp="1"/>
          </p:cNvSpPr>
          <p:nvPr>
            <p:ph type="sldNum" sz="quarter" idx="4"/>
          </p:nvPr>
        </p:nvSpPr>
        <p:spPr>
          <a:xfrm>
            <a:off x="15593627" y="8978563"/>
            <a:ext cx="719091" cy="396257"/>
          </a:xfrm>
          <a:prstGeom prst="rect">
            <a:avLst/>
          </a:prstGeom>
        </p:spPr>
        <p:txBody>
          <a:bodyPr/>
          <a:lstStyle>
            <a:lvl1pPr algn="r">
              <a:defRPr sz="1500" b="1">
                <a:solidFill>
                  <a:srgbClr val="666666"/>
                </a:solidFill>
              </a:defRPr>
            </a:lvl1pPr>
          </a:lstStyle>
          <a:p>
            <a:fld id="{EC6B0177-1D5C-4C04-A000-144BCFB2033A}" type="slidenum">
              <a:rPr lang="en-US" smtClean="0"/>
              <a:pPr/>
              <a:t>‹#›</a:t>
            </a:fld>
            <a:endParaRPr lang="en-US"/>
          </a:p>
        </p:txBody>
      </p:sp>
    </p:spTree>
    <p:extLst>
      <p:ext uri="{BB962C8B-B14F-4D97-AF65-F5344CB8AC3E}">
        <p14:creationId xmlns:p14="http://schemas.microsoft.com/office/powerpoint/2010/main" val="390552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 List 1">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12520F67-E03B-814D-BB95-C522F61B5D66}"/>
              </a:ext>
            </a:extLst>
          </p:cNvPr>
          <p:cNvSpPr>
            <a:spLocks noGrp="1"/>
          </p:cNvSpPr>
          <p:nvPr>
            <p:ph type="title" hasCustomPrompt="1"/>
          </p:nvPr>
        </p:nvSpPr>
        <p:spPr>
          <a:xfrm>
            <a:off x="1233449" y="4538456"/>
            <a:ext cx="4656351" cy="1210089"/>
          </a:xfrm>
          <a:prstGeom prst="rect">
            <a:avLst/>
          </a:prstGeom>
        </p:spPr>
        <p:txBody>
          <a:bodyPr vert="horz" lIns="91440" tIns="45720" rIns="91440" bIns="45720" rtlCol="0" anchor="ctr">
            <a:noAutofit/>
          </a:bodyPr>
          <a:lstStyle>
            <a:lvl1pPr>
              <a:defRPr sz="3000">
                <a:latin typeface="Montserrat Medium" panose="00000600000000000000" pitchFamily="2" charset="0"/>
              </a:defRPr>
            </a:lvl1pPr>
          </a:lstStyle>
          <a:p>
            <a:r>
              <a:rPr lang="en-US"/>
              <a:t>Simple list (Title Here)</a:t>
            </a:r>
          </a:p>
        </p:txBody>
      </p:sp>
      <p:sp>
        <p:nvSpPr>
          <p:cNvPr id="12" name="Content Placeholder 22">
            <a:extLst>
              <a:ext uri="{FF2B5EF4-FFF2-40B4-BE49-F238E27FC236}">
                <a16:creationId xmlns:a16="http://schemas.microsoft.com/office/drawing/2014/main" id="{9449913F-EC40-26E1-A45C-8548C53E5142}"/>
              </a:ext>
            </a:extLst>
          </p:cNvPr>
          <p:cNvSpPr>
            <a:spLocks noGrp="1"/>
          </p:cNvSpPr>
          <p:nvPr>
            <p:ph sz="quarter" idx="13" hasCustomPrompt="1"/>
          </p:nvPr>
        </p:nvSpPr>
        <p:spPr>
          <a:xfrm>
            <a:off x="9144002" y="2224184"/>
            <a:ext cx="7168716" cy="1010343"/>
          </a:xfrm>
          <a:prstGeom prst="rect">
            <a:avLst/>
          </a:prstGeom>
        </p:spPr>
        <p:txBody>
          <a:bodyPr>
            <a:normAutofit/>
          </a:bodyPr>
          <a:lstStyle>
            <a:lvl1pPr marL="0" indent="0">
              <a:lnSpc>
                <a:spcPct val="100000"/>
              </a:lnSpc>
              <a:buFontTx/>
              <a:buNone/>
              <a:defRPr sz="1800"/>
            </a:lvl1pPr>
          </a:lstStyle>
          <a:p>
            <a:pPr lvl="0"/>
            <a:r>
              <a:rPr lang="en-US">
                <a:effectLst/>
              </a:rPr>
              <a:t>Add a quick description of each thing, with enough context to understand.</a:t>
            </a:r>
            <a:endParaRPr lang="en-US"/>
          </a:p>
        </p:txBody>
      </p:sp>
      <p:sp>
        <p:nvSpPr>
          <p:cNvPr id="13" name="Content Placeholder 22">
            <a:extLst>
              <a:ext uri="{FF2B5EF4-FFF2-40B4-BE49-F238E27FC236}">
                <a16:creationId xmlns:a16="http://schemas.microsoft.com/office/drawing/2014/main" id="{50A9B496-D0C2-9CF5-0C53-F2E1357E3C92}"/>
              </a:ext>
            </a:extLst>
          </p:cNvPr>
          <p:cNvSpPr>
            <a:spLocks noGrp="1"/>
          </p:cNvSpPr>
          <p:nvPr>
            <p:ph sz="quarter" idx="14" hasCustomPrompt="1"/>
          </p:nvPr>
        </p:nvSpPr>
        <p:spPr>
          <a:xfrm>
            <a:off x="9144002" y="1490066"/>
            <a:ext cx="7168716" cy="612560"/>
          </a:xfrm>
          <a:prstGeom prst="rect">
            <a:avLst/>
          </a:prstGeom>
        </p:spPr>
        <p:txBody>
          <a:bodyPr anchor="ctr" anchorCtr="0">
            <a:noAutofit/>
          </a:bodyPr>
          <a:lstStyle>
            <a:lvl1pPr marL="0" indent="0">
              <a:lnSpc>
                <a:spcPct val="100000"/>
              </a:lnSpc>
              <a:buFontTx/>
              <a:buNone/>
              <a:defRPr sz="2100" b="1">
                <a:latin typeface="Montserrat Medium" panose="00000600000000000000" pitchFamily="2" charset="0"/>
              </a:defRPr>
            </a:lvl1pPr>
          </a:lstStyle>
          <a:p>
            <a:pPr lvl="0"/>
            <a:r>
              <a:rPr lang="en-US">
                <a:effectLst/>
              </a:rPr>
              <a:t>First Point</a:t>
            </a:r>
            <a:endParaRPr lang="en-US"/>
          </a:p>
        </p:txBody>
      </p:sp>
      <p:sp>
        <p:nvSpPr>
          <p:cNvPr id="14" name="Content Placeholder 22">
            <a:extLst>
              <a:ext uri="{FF2B5EF4-FFF2-40B4-BE49-F238E27FC236}">
                <a16:creationId xmlns:a16="http://schemas.microsoft.com/office/drawing/2014/main" id="{B4736C4D-0121-E43C-2B12-5FED21088860}"/>
              </a:ext>
            </a:extLst>
          </p:cNvPr>
          <p:cNvSpPr>
            <a:spLocks noGrp="1"/>
          </p:cNvSpPr>
          <p:nvPr>
            <p:ph sz="quarter" idx="15" hasCustomPrompt="1"/>
          </p:nvPr>
        </p:nvSpPr>
        <p:spPr>
          <a:xfrm>
            <a:off x="9144002" y="4607840"/>
            <a:ext cx="7168716" cy="1010343"/>
          </a:xfrm>
          <a:prstGeom prst="rect">
            <a:avLst/>
          </a:prstGeom>
        </p:spPr>
        <p:txBody>
          <a:bodyPr>
            <a:normAutofit/>
          </a:bodyPr>
          <a:lstStyle>
            <a:lvl1pPr marL="0" indent="0">
              <a:lnSpc>
                <a:spcPct val="100000"/>
              </a:lnSpc>
              <a:buFontTx/>
              <a:buNone/>
              <a:defRPr sz="1800"/>
            </a:lvl1pPr>
          </a:lstStyle>
          <a:p>
            <a:pPr lvl="0"/>
            <a:r>
              <a:rPr lang="en-US">
                <a:effectLst/>
              </a:rPr>
              <a:t>Keep it short and sweet, so they’re easy to scan and remember. </a:t>
            </a:r>
            <a:endParaRPr lang="en-US"/>
          </a:p>
        </p:txBody>
      </p:sp>
      <p:sp>
        <p:nvSpPr>
          <p:cNvPr id="15" name="Content Placeholder 22">
            <a:extLst>
              <a:ext uri="{FF2B5EF4-FFF2-40B4-BE49-F238E27FC236}">
                <a16:creationId xmlns:a16="http://schemas.microsoft.com/office/drawing/2014/main" id="{2E9162BA-8147-4E82-BA75-B13CAF557E46}"/>
              </a:ext>
            </a:extLst>
          </p:cNvPr>
          <p:cNvSpPr>
            <a:spLocks noGrp="1"/>
          </p:cNvSpPr>
          <p:nvPr>
            <p:ph sz="quarter" idx="16" hasCustomPrompt="1"/>
          </p:nvPr>
        </p:nvSpPr>
        <p:spPr>
          <a:xfrm>
            <a:off x="9144002" y="3873722"/>
            <a:ext cx="7168716" cy="612560"/>
          </a:xfrm>
          <a:prstGeom prst="rect">
            <a:avLst/>
          </a:prstGeom>
        </p:spPr>
        <p:txBody>
          <a:bodyPr anchor="ctr" anchorCtr="0">
            <a:noAutofit/>
          </a:bodyPr>
          <a:lstStyle>
            <a:lvl1pPr marL="0" indent="0">
              <a:lnSpc>
                <a:spcPct val="100000"/>
              </a:lnSpc>
              <a:buFontTx/>
              <a:buNone/>
              <a:defRPr sz="2100" b="1">
                <a:latin typeface="+mj-lt"/>
              </a:defRPr>
            </a:lvl1pPr>
          </a:lstStyle>
          <a:p>
            <a:pPr lvl="0"/>
            <a:r>
              <a:rPr lang="en-US">
                <a:effectLst/>
              </a:rPr>
              <a:t>Second Point</a:t>
            </a:r>
            <a:endParaRPr lang="en-US"/>
          </a:p>
        </p:txBody>
      </p:sp>
      <p:sp>
        <p:nvSpPr>
          <p:cNvPr id="16" name="Content Placeholder 22">
            <a:extLst>
              <a:ext uri="{FF2B5EF4-FFF2-40B4-BE49-F238E27FC236}">
                <a16:creationId xmlns:a16="http://schemas.microsoft.com/office/drawing/2014/main" id="{8A39D699-A542-4576-9358-5165CFB2A73D}"/>
              </a:ext>
            </a:extLst>
          </p:cNvPr>
          <p:cNvSpPr>
            <a:spLocks noGrp="1"/>
          </p:cNvSpPr>
          <p:nvPr>
            <p:ph sz="quarter" idx="17" hasCustomPrompt="1"/>
          </p:nvPr>
        </p:nvSpPr>
        <p:spPr>
          <a:xfrm>
            <a:off x="9144002" y="6894813"/>
            <a:ext cx="7168716" cy="1010343"/>
          </a:xfrm>
          <a:prstGeom prst="rect">
            <a:avLst/>
          </a:prstGeom>
        </p:spPr>
        <p:txBody>
          <a:bodyPr>
            <a:normAutofit/>
          </a:bodyPr>
          <a:lstStyle>
            <a:lvl1pPr marL="0" indent="0">
              <a:lnSpc>
                <a:spcPct val="100000"/>
              </a:lnSpc>
              <a:buFontTx/>
              <a:buNone/>
              <a:defRPr sz="1800"/>
            </a:lvl1pPr>
          </a:lstStyle>
          <a:p>
            <a:pPr lvl="0"/>
            <a:r>
              <a:rPr lang="en-US">
                <a:effectLst/>
              </a:rPr>
              <a:t>If you’ve got a bunch, add another row, or use multiple copies of this slide. </a:t>
            </a:r>
            <a:endParaRPr lang="en-US"/>
          </a:p>
        </p:txBody>
      </p:sp>
      <p:sp>
        <p:nvSpPr>
          <p:cNvPr id="17" name="Content Placeholder 22">
            <a:extLst>
              <a:ext uri="{FF2B5EF4-FFF2-40B4-BE49-F238E27FC236}">
                <a16:creationId xmlns:a16="http://schemas.microsoft.com/office/drawing/2014/main" id="{9DEB8FEC-A25B-520E-405F-B92955F06331}"/>
              </a:ext>
            </a:extLst>
          </p:cNvPr>
          <p:cNvSpPr>
            <a:spLocks noGrp="1"/>
          </p:cNvSpPr>
          <p:nvPr>
            <p:ph sz="quarter" idx="18" hasCustomPrompt="1"/>
          </p:nvPr>
        </p:nvSpPr>
        <p:spPr>
          <a:xfrm>
            <a:off x="9144002" y="6160696"/>
            <a:ext cx="7168716" cy="612560"/>
          </a:xfrm>
          <a:prstGeom prst="rect">
            <a:avLst/>
          </a:prstGeom>
        </p:spPr>
        <p:txBody>
          <a:bodyPr anchor="ctr" anchorCtr="0">
            <a:noAutofit/>
          </a:bodyPr>
          <a:lstStyle>
            <a:lvl1pPr marL="0" indent="0">
              <a:lnSpc>
                <a:spcPct val="100000"/>
              </a:lnSpc>
              <a:buFontTx/>
              <a:buNone/>
              <a:defRPr sz="2100" b="1">
                <a:latin typeface="+mj-lt"/>
              </a:defRPr>
            </a:lvl1pPr>
          </a:lstStyle>
          <a:p>
            <a:pPr lvl="0"/>
            <a:r>
              <a:rPr lang="en-US">
                <a:effectLst/>
              </a:rPr>
              <a:t>Third Point</a:t>
            </a:r>
            <a:endParaRPr lang="en-US"/>
          </a:p>
        </p:txBody>
      </p:sp>
      <p:sp>
        <p:nvSpPr>
          <p:cNvPr id="3" name="Footer Placeholder 4">
            <a:extLst>
              <a:ext uri="{FF2B5EF4-FFF2-40B4-BE49-F238E27FC236}">
                <a16:creationId xmlns:a16="http://schemas.microsoft.com/office/drawing/2014/main" id="{8CBE4399-57D3-598A-528E-ED39E137BD8A}"/>
              </a:ext>
            </a:extLst>
          </p:cNvPr>
          <p:cNvSpPr>
            <a:spLocks noGrp="1"/>
          </p:cNvSpPr>
          <p:nvPr>
            <p:ph type="ftr" sz="quarter" idx="11"/>
          </p:nvPr>
        </p:nvSpPr>
        <p:spPr>
          <a:xfrm>
            <a:off x="9173963" y="8978563"/>
            <a:ext cx="6172200" cy="396257"/>
          </a:xfrm>
          <a:prstGeom prst="rect">
            <a:avLst/>
          </a:prstGeom>
        </p:spPr>
        <p:txBody>
          <a:bodyPr/>
          <a:lstStyle>
            <a:lvl1pPr algn="r">
              <a:defRPr sz="1500" b="1" spc="450">
                <a:solidFill>
                  <a:srgbClr val="666666"/>
                </a:solidFill>
                <a:latin typeface="Muli" panose="02000503040000020004" pitchFamily="2" charset="0"/>
              </a:defRPr>
            </a:lvl1pPr>
          </a:lstStyle>
          <a:p>
            <a:r>
              <a:rPr lang="en-US"/>
              <a:t>SECTION TITLE</a:t>
            </a:r>
          </a:p>
        </p:txBody>
      </p:sp>
      <p:sp>
        <p:nvSpPr>
          <p:cNvPr id="4" name="Slide Number Placeholder 5">
            <a:extLst>
              <a:ext uri="{FF2B5EF4-FFF2-40B4-BE49-F238E27FC236}">
                <a16:creationId xmlns:a16="http://schemas.microsoft.com/office/drawing/2014/main" id="{7E45A417-DC8E-AE41-C063-6773578E3FDD}"/>
              </a:ext>
            </a:extLst>
          </p:cNvPr>
          <p:cNvSpPr>
            <a:spLocks noGrp="1"/>
          </p:cNvSpPr>
          <p:nvPr>
            <p:ph type="sldNum" sz="quarter" idx="12"/>
          </p:nvPr>
        </p:nvSpPr>
        <p:spPr>
          <a:xfrm>
            <a:off x="15593627" y="8978563"/>
            <a:ext cx="719091" cy="396257"/>
          </a:xfrm>
          <a:prstGeom prst="rect">
            <a:avLst/>
          </a:prstGeom>
        </p:spPr>
        <p:txBody>
          <a:bodyPr/>
          <a:lstStyle>
            <a:lvl1pPr algn="r">
              <a:defRPr sz="1500" b="1">
                <a:solidFill>
                  <a:srgbClr val="666666"/>
                </a:solidFill>
              </a:defRPr>
            </a:lvl1pPr>
          </a:lstStyle>
          <a:p>
            <a:fld id="{EC6B0177-1D5C-4C04-A000-144BCFB2033A}" type="slidenum">
              <a:rPr lang="en-US" smtClean="0"/>
              <a:pPr/>
              <a:t>‹#›</a:t>
            </a:fld>
            <a:endParaRPr lang="en-US"/>
          </a:p>
        </p:txBody>
      </p:sp>
    </p:spTree>
    <p:extLst>
      <p:ext uri="{BB962C8B-B14F-4D97-AF65-F5344CB8AC3E}">
        <p14:creationId xmlns:p14="http://schemas.microsoft.com/office/powerpoint/2010/main" val="32423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87" r:id="rId13"/>
    <p:sldLayoutId id="2147483688" r:id="rId14"/>
    <p:sldLayoutId id="2147483689" r:id="rId15"/>
    <p:sldLayoutId id="2147483690"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7EECEB-1323-753B-50C3-437276DDC60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8C9B78-F282-339E-4916-62DB1122857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29BCE-74EA-5C5F-EB30-EC00DBA7DE3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6C60124-3FAD-4CB0-883E-DA56DA301F7D}" type="datetimeFigureOut">
              <a:rPr lang="en-US" smtClean="0"/>
              <a:t>10/22/25</a:t>
            </a:fld>
            <a:endParaRPr lang="en-US"/>
          </a:p>
        </p:txBody>
      </p:sp>
      <p:sp>
        <p:nvSpPr>
          <p:cNvPr id="5" name="Footer Placeholder 4">
            <a:extLst>
              <a:ext uri="{FF2B5EF4-FFF2-40B4-BE49-F238E27FC236}">
                <a16:creationId xmlns:a16="http://schemas.microsoft.com/office/drawing/2014/main" id="{DC4BDF31-6F04-E942-5FB7-149B8504F67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CA8691-7B4F-7084-77A5-46155D7AA5B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22FC610-1A52-44FC-9821-2E34CBD8BB22}" type="slidenum">
              <a:rPr lang="en-US" smtClean="0"/>
              <a:t>‹#›</a:t>
            </a:fld>
            <a:endParaRPr lang="en-US"/>
          </a:p>
        </p:txBody>
      </p:sp>
    </p:spTree>
    <p:extLst>
      <p:ext uri="{BB962C8B-B14F-4D97-AF65-F5344CB8AC3E}">
        <p14:creationId xmlns:p14="http://schemas.microsoft.com/office/powerpoint/2010/main" val="1757019630"/>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white background with blue and red objects&#10;&#10;Description automatically generated with medium confidence">
            <a:extLst>
              <a:ext uri="{FF2B5EF4-FFF2-40B4-BE49-F238E27FC236}">
                <a16:creationId xmlns:a16="http://schemas.microsoft.com/office/drawing/2014/main" id="{3C6D259C-30E1-57AF-BD05-48496CDBD658}"/>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62623082"/>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4"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hyperlink" Target="mailto:mshorr@pa.gov" TargetMode="External"/><Relationship Id="rId3" Type="http://schemas.openxmlformats.org/officeDocument/2006/relationships/hyperlink" Target="mailto:jopro@pa.gov" TargetMode="External"/><Relationship Id="rId7" Type="http://schemas.openxmlformats.org/officeDocument/2006/relationships/hyperlink" Target="mailto:fhalma@pa.gov" TargetMode="External"/><Relationship Id="rId2" Type="http://schemas.openxmlformats.org/officeDocument/2006/relationships/hyperlink" Target="mailto:cmartone@pa.gov" TargetMode="External"/><Relationship Id="rId1" Type="http://schemas.openxmlformats.org/officeDocument/2006/relationships/slideLayout" Target="../slideLayouts/slideLayout13.xml"/><Relationship Id="rId6" Type="http://schemas.openxmlformats.org/officeDocument/2006/relationships/hyperlink" Target="mailto:pmacknosky@pa.gov" TargetMode="External"/><Relationship Id="rId5" Type="http://schemas.openxmlformats.org/officeDocument/2006/relationships/image" Target="../media/image27.png"/><Relationship Id="rId4" Type="http://schemas.openxmlformats.org/officeDocument/2006/relationships/hyperlink" Target="mailto:maclay@pa.go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hyperlink" Target="https://dced.pa.gov/programs/neighborhood-assistance-program-nap/" TargetMode="Externa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4F99"/>
        </a:solidFill>
        <a:effectLst/>
      </p:bgPr>
    </p:bg>
    <p:spTree>
      <p:nvGrpSpPr>
        <p:cNvPr id="1" name=""/>
        <p:cNvGrpSpPr/>
        <p:nvPr/>
      </p:nvGrpSpPr>
      <p:grpSpPr>
        <a:xfrm>
          <a:off x="0" y="0"/>
          <a:ext cx="0" cy="0"/>
          <a:chOff x="0" y="0"/>
          <a:chExt cx="0" cy="0"/>
        </a:xfrm>
      </p:grpSpPr>
      <p:sp>
        <p:nvSpPr>
          <p:cNvPr id="2" name="AutoShape 2"/>
          <p:cNvSpPr/>
          <p:nvPr/>
        </p:nvSpPr>
        <p:spPr>
          <a:xfrm>
            <a:off x="380349" y="403412"/>
            <a:ext cx="17524789" cy="66255"/>
          </a:xfrm>
          <a:prstGeom prst="rect">
            <a:avLst/>
          </a:prstGeom>
          <a:solidFill>
            <a:srgbClr val="FFFFFF"/>
          </a:solidFill>
        </p:spPr>
        <p:txBody>
          <a:bodyPr/>
          <a:lstStyle/>
          <a:p>
            <a:endParaRPr lang="en-US"/>
          </a:p>
        </p:txBody>
      </p:sp>
      <p:sp>
        <p:nvSpPr>
          <p:cNvPr id="3" name="AutoShape 3"/>
          <p:cNvSpPr/>
          <p:nvPr/>
        </p:nvSpPr>
        <p:spPr>
          <a:xfrm>
            <a:off x="382862" y="9817333"/>
            <a:ext cx="17524789" cy="66255"/>
          </a:xfrm>
          <a:prstGeom prst="rect">
            <a:avLst/>
          </a:prstGeom>
          <a:solidFill>
            <a:srgbClr val="FFFFFF"/>
          </a:solidFill>
        </p:spPr>
        <p:txBody>
          <a:bodyPr/>
          <a:lstStyle/>
          <a:p>
            <a:endParaRPr lang="en-US"/>
          </a:p>
        </p:txBody>
      </p:sp>
      <p:grpSp>
        <p:nvGrpSpPr>
          <p:cNvPr id="4" name="Group 4"/>
          <p:cNvGrpSpPr/>
          <p:nvPr/>
        </p:nvGrpSpPr>
        <p:grpSpPr>
          <a:xfrm>
            <a:off x="7378120" y="7867474"/>
            <a:ext cx="3529247" cy="1210746"/>
            <a:chOff x="0" y="0"/>
            <a:chExt cx="929514" cy="318880"/>
          </a:xfrm>
        </p:grpSpPr>
        <p:sp>
          <p:nvSpPr>
            <p:cNvPr id="5" name="Freeform 5"/>
            <p:cNvSpPr/>
            <p:nvPr/>
          </p:nvSpPr>
          <p:spPr>
            <a:xfrm>
              <a:off x="0" y="0"/>
              <a:ext cx="929514" cy="318880"/>
            </a:xfrm>
            <a:custGeom>
              <a:avLst/>
              <a:gdLst/>
              <a:ahLst/>
              <a:cxnLst/>
              <a:rect l="l" t="t" r="r" b="b"/>
              <a:pathLst>
                <a:path w="929514" h="318880">
                  <a:moveTo>
                    <a:pt x="0" y="0"/>
                  </a:moveTo>
                  <a:lnTo>
                    <a:pt x="929514" y="0"/>
                  </a:lnTo>
                  <a:lnTo>
                    <a:pt x="929514" y="318880"/>
                  </a:lnTo>
                  <a:lnTo>
                    <a:pt x="0" y="318880"/>
                  </a:lnTo>
                  <a:close/>
                </a:path>
              </a:pathLst>
            </a:custGeom>
            <a:solidFill>
              <a:srgbClr val="FFFFFF"/>
            </a:solidFill>
          </p:spPr>
          <p:txBody>
            <a:bodyPr/>
            <a:lstStyle/>
            <a:p>
              <a:endParaRPr lang="en-US"/>
            </a:p>
          </p:txBody>
        </p:sp>
        <p:sp>
          <p:nvSpPr>
            <p:cNvPr id="6" name="TextBox 6"/>
            <p:cNvSpPr txBox="1"/>
            <p:nvPr/>
          </p:nvSpPr>
          <p:spPr>
            <a:xfrm>
              <a:off x="0" y="-38100"/>
              <a:ext cx="929514" cy="356980"/>
            </a:xfrm>
            <a:prstGeom prst="rect">
              <a:avLst/>
            </a:prstGeom>
          </p:spPr>
          <p:txBody>
            <a:bodyPr lIns="50800" tIns="50800" rIns="50800" bIns="50800" rtlCol="0" anchor="ctr"/>
            <a:lstStyle/>
            <a:p>
              <a:pPr algn="ctr">
                <a:lnSpc>
                  <a:spcPts val="3359"/>
                </a:lnSpc>
              </a:pPr>
              <a:endParaRPr/>
            </a:p>
          </p:txBody>
        </p:sp>
      </p:grpSp>
      <p:sp>
        <p:nvSpPr>
          <p:cNvPr id="7" name="Freeform 7"/>
          <p:cNvSpPr/>
          <p:nvPr/>
        </p:nvSpPr>
        <p:spPr>
          <a:xfrm>
            <a:off x="7505081" y="7963258"/>
            <a:ext cx="3275326" cy="1019176"/>
          </a:xfrm>
          <a:custGeom>
            <a:avLst/>
            <a:gdLst/>
            <a:ahLst/>
            <a:cxnLst/>
            <a:rect l="l" t="t" r="r" b="b"/>
            <a:pathLst>
              <a:path w="3275326" h="1019176">
                <a:moveTo>
                  <a:pt x="0" y="0"/>
                </a:moveTo>
                <a:lnTo>
                  <a:pt x="3275325" y="0"/>
                </a:lnTo>
                <a:lnTo>
                  <a:pt x="3275325" y="1019177"/>
                </a:lnTo>
                <a:lnTo>
                  <a:pt x="0" y="1019177"/>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1445373" y="1603257"/>
            <a:ext cx="15399768" cy="4632325"/>
          </a:xfrm>
          <a:prstGeom prst="rect">
            <a:avLst/>
          </a:prstGeom>
        </p:spPr>
        <p:txBody>
          <a:bodyPr lIns="0" tIns="0" rIns="0" bIns="0" rtlCol="0" anchor="t">
            <a:spAutoFit/>
          </a:bodyPr>
          <a:lstStyle/>
          <a:p>
            <a:pPr algn="ctr">
              <a:lnSpc>
                <a:spcPts val="12199"/>
              </a:lnSpc>
            </a:pPr>
            <a:r>
              <a:rPr lang="en-US" sz="9999">
                <a:solidFill>
                  <a:srgbClr val="FFFFFF"/>
                </a:solidFill>
                <a:latin typeface="Georgia Pro"/>
                <a:ea typeface="Georgia Pro"/>
                <a:cs typeface="Georgia Pro"/>
                <a:sym typeface="Georgia Pro"/>
              </a:rPr>
              <a:t>Discover a Powerful</a:t>
            </a:r>
          </a:p>
          <a:p>
            <a:pPr algn="ctr">
              <a:lnSpc>
                <a:spcPts val="12199"/>
              </a:lnSpc>
            </a:pPr>
            <a:r>
              <a:rPr lang="en-US" sz="9999">
                <a:solidFill>
                  <a:srgbClr val="FFFFFF"/>
                </a:solidFill>
                <a:latin typeface="Georgia Pro"/>
                <a:ea typeface="Georgia Pro"/>
                <a:cs typeface="Georgia Pro"/>
                <a:sym typeface="Georgia Pro"/>
              </a:rPr>
              <a:t>Tax Credit Program That Goes Beyond Education</a:t>
            </a:r>
          </a:p>
        </p:txBody>
      </p:sp>
      <p:sp>
        <p:nvSpPr>
          <p:cNvPr id="10" name="TextBox 6">
            <a:extLst>
              <a:ext uri="{FF2B5EF4-FFF2-40B4-BE49-F238E27FC236}">
                <a16:creationId xmlns:a16="http://schemas.microsoft.com/office/drawing/2014/main" id="{E066EAE0-7926-FAB5-8F71-3E944E8C8985}"/>
              </a:ext>
            </a:extLst>
          </p:cNvPr>
          <p:cNvSpPr txBox="1"/>
          <p:nvPr/>
        </p:nvSpPr>
        <p:spPr>
          <a:xfrm>
            <a:off x="2481317" y="6673670"/>
            <a:ext cx="13322853" cy="538353"/>
          </a:xfrm>
          <a:prstGeom prst="rect">
            <a:avLst/>
          </a:prstGeom>
        </p:spPr>
        <p:txBody>
          <a:bodyPr lIns="0" tIns="0" rIns="0" bIns="0" rtlCol="0" anchor="t">
            <a:spAutoFit/>
          </a:bodyPr>
          <a:lstStyle/>
          <a:p>
            <a:pPr algn="ctr">
              <a:lnSpc>
                <a:spcPts val="4511"/>
              </a:lnSpc>
            </a:pPr>
            <a:r>
              <a:rPr lang="en-US" sz="3150">
                <a:solidFill>
                  <a:srgbClr val="FFFFFF"/>
                </a:solidFill>
                <a:latin typeface="Libre Baskerville"/>
                <a:ea typeface="Libre Baskerville"/>
                <a:cs typeface="Libre Baskerville"/>
                <a:sym typeface="Libre Baskerville"/>
              </a:rPr>
              <a:t>October 22, 2025   |   RSVP  Volunteers</a:t>
            </a:r>
            <a:endParaRPr lang="en-US" sz="3150">
              <a:solidFill>
                <a:srgbClr val="FFFFFF"/>
              </a:solidFill>
              <a:latin typeface="Libre Baskerville"/>
              <a:ea typeface="Libre Baskerville"/>
              <a:cs typeface="Libre Baskervill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BB3E8-3902-B12B-4060-254FD6009EC4}"/>
              </a:ext>
            </a:extLst>
          </p:cNvPr>
          <p:cNvSpPr>
            <a:spLocks noGrp="1"/>
          </p:cNvSpPr>
          <p:nvPr>
            <p:ph type="title"/>
          </p:nvPr>
        </p:nvSpPr>
        <p:spPr/>
        <p:txBody>
          <a:bodyPr/>
          <a:lstStyle/>
          <a:p>
            <a:pPr>
              <a:lnSpc>
                <a:spcPct val="89672"/>
              </a:lnSpc>
            </a:pPr>
            <a:r>
              <a:rPr lang="en-US" dirty="0"/>
              <a:t>Overview</a:t>
            </a:r>
            <a:endParaRPr lang="en-US"/>
          </a:p>
        </p:txBody>
      </p:sp>
      <p:sp>
        <p:nvSpPr>
          <p:cNvPr id="3" name="Slide Number Placeholder 2">
            <a:extLst>
              <a:ext uri="{FF2B5EF4-FFF2-40B4-BE49-F238E27FC236}">
                <a16:creationId xmlns:a16="http://schemas.microsoft.com/office/drawing/2014/main" id="{5F1266BC-61BA-8C98-FA49-79F8D80C4C1C}"/>
              </a:ext>
            </a:extLst>
          </p:cNvPr>
          <p:cNvSpPr>
            <a:spLocks noGrp="1"/>
          </p:cNvSpPr>
          <p:nvPr>
            <p:ph type="sldNum" sz="quarter" idx="12"/>
          </p:nvPr>
        </p:nvSpPr>
        <p:spPr/>
        <p:txBody>
          <a:bodyPr/>
          <a:lstStyle/>
          <a:p>
            <a:pPr defTabSz="685800">
              <a:defRPr/>
            </a:pPr>
            <a:fld id="{365B981D-4030-6842-946E-1F7B39BFC8BB}" type="slidenum">
              <a:rPr lang="en-US"/>
              <a:pPr defTabSz="685800">
                <a:defRPr/>
              </a:pPr>
              <a:t>10</a:t>
            </a:fld>
            <a:endParaRPr lang="en-US"/>
          </a:p>
        </p:txBody>
      </p:sp>
      <p:sp>
        <p:nvSpPr>
          <p:cNvPr id="5" name="Text Placeholder 4">
            <a:extLst>
              <a:ext uri="{FF2B5EF4-FFF2-40B4-BE49-F238E27FC236}">
                <a16:creationId xmlns:a16="http://schemas.microsoft.com/office/drawing/2014/main" id="{24A54478-D575-5549-FCB5-1617F38FA092}"/>
              </a:ext>
            </a:extLst>
          </p:cNvPr>
          <p:cNvSpPr>
            <a:spLocks noGrp="1"/>
          </p:cNvSpPr>
          <p:nvPr>
            <p:ph type="body" sz="quarter" idx="15"/>
          </p:nvPr>
        </p:nvSpPr>
        <p:spPr>
          <a:xfrm>
            <a:off x="547847" y="4649129"/>
            <a:ext cx="11619578" cy="4516305"/>
          </a:xfrm>
        </p:spPr>
        <p:txBody>
          <a:bodyPr/>
          <a:lstStyle/>
          <a:p>
            <a:r>
              <a:rPr lang="en-US" sz="3000" dirty="0"/>
              <a:t>Address neighborhood and community problems</a:t>
            </a:r>
          </a:p>
          <a:p>
            <a:r>
              <a:rPr lang="en-US" sz="3000" dirty="0"/>
              <a:t>Benefit low-income persons and/or residents of economically distressed neighborhoods</a:t>
            </a:r>
          </a:p>
          <a:p>
            <a:r>
              <a:rPr lang="en-US" sz="3000" dirty="0"/>
              <a:t>One year project</a:t>
            </a:r>
          </a:p>
          <a:p>
            <a:r>
              <a:rPr lang="en-US" sz="3000" dirty="0"/>
              <a:t>65% tax credit to contributor</a:t>
            </a:r>
          </a:p>
        </p:txBody>
      </p:sp>
      <p:sp>
        <p:nvSpPr>
          <p:cNvPr id="6" name="Text Placeholder 5">
            <a:extLst>
              <a:ext uri="{FF2B5EF4-FFF2-40B4-BE49-F238E27FC236}">
                <a16:creationId xmlns:a16="http://schemas.microsoft.com/office/drawing/2014/main" id="{049F2447-A753-D270-73FC-4D61DE18C108}"/>
              </a:ext>
            </a:extLst>
          </p:cNvPr>
          <p:cNvSpPr>
            <a:spLocks noGrp="1"/>
          </p:cNvSpPr>
          <p:nvPr>
            <p:ph type="body" sz="quarter" idx="16"/>
          </p:nvPr>
        </p:nvSpPr>
        <p:spPr>
          <a:xfrm>
            <a:off x="12991383" y="2532963"/>
            <a:ext cx="5166207" cy="6641106"/>
          </a:xfrm>
        </p:spPr>
        <p:txBody>
          <a:bodyPr/>
          <a:lstStyle/>
          <a:p>
            <a:pPr marL="0" indent="0">
              <a:buNone/>
            </a:pPr>
            <a:r>
              <a:rPr lang="en-US" b="1" dirty="0"/>
              <a:t>Eligible activities*</a:t>
            </a:r>
          </a:p>
          <a:p>
            <a:r>
              <a:rPr lang="en-US" dirty="0"/>
              <a:t>Affordable Housing</a:t>
            </a:r>
          </a:p>
          <a:p>
            <a:r>
              <a:rPr lang="en-US" dirty="0">
                <a:solidFill>
                  <a:schemeClr val="accent2"/>
                </a:solidFill>
              </a:rPr>
              <a:t>Community &amp; Civic Engagement</a:t>
            </a:r>
          </a:p>
          <a:p>
            <a:r>
              <a:rPr lang="en-US" dirty="0"/>
              <a:t>Community Economic Development</a:t>
            </a:r>
          </a:p>
          <a:p>
            <a:r>
              <a:rPr lang="en-US" dirty="0"/>
              <a:t>Community Services</a:t>
            </a:r>
          </a:p>
          <a:p>
            <a:r>
              <a:rPr lang="en-US" dirty="0"/>
              <a:t>Crime Prevention</a:t>
            </a:r>
          </a:p>
          <a:p>
            <a:r>
              <a:rPr lang="en-US" dirty="0"/>
              <a:t>Education</a:t>
            </a:r>
          </a:p>
          <a:p>
            <a:r>
              <a:rPr lang="en-US" dirty="0"/>
              <a:t>Job Training</a:t>
            </a:r>
          </a:p>
          <a:p>
            <a:r>
              <a:rPr lang="en-US" dirty="0"/>
              <a:t>Neighborhood Assistance</a:t>
            </a:r>
          </a:p>
          <a:p>
            <a:r>
              <a:rPr lang="en-US" dirty="0"/>
              <a:t>Neighborhood Conservation</a:t>
            </a:r>
          </a:p>
          <a:p>
            <a:r>
              <a:rPr lang="en-US" dirty="0">
                <a:solidFill>
                  <a:schemeClr val="accent2"/>
                </a:solidFill>
              </a:rPr>
              <a:t>Transportation</a:t>
            </a:r>
          </a:p>
          <a:p>
            <a:pPr marL="0" indent="0">
              <a:buNone/>
            </a:pPr>
            <a:r>
              <a:rPr lang="en-US" sz="2100" i="1" dirty="0"/>
              <a:t>*</a:t>
            </a:r>
            <a:r>
              <a:rPr lang="en-US" sz="1800" i="1" dirty="0"/>
              <a:t>This is not an exhaustive list of eligible activities. Contact  your regional DCED representative to discuss your project and receive technical assistance.</a:t>
            </a:r>
            <a:endParaRPr lang="en-US" sz="2100" i="1" dirty="0"/>
          </a:p>
        </p:txBody>
      </p:sp>
      <p:sp>
        <p:nvSpPr>
          <p:cNvPr id="4" name="TextBox 3">
            <a:extLst>
              <a:ext uri="{FF2B5EF4-FFF2-40B4-BE49-F238E27FC236}">
                <a16:creationId xmlns:a16="http://schemas.microsoft.com/office/drawing/2014/main" id="{A4A84ABB-C1A5-DD5C-C856-70E7488AE3BC}"/>
              </a:ext>
            </a:extLst>
          </p:cNvPr>
          <p:cNvSpPr txBox="1"/>
          <p:nvPr/>
        </p:nvSpPr>
        <p:spPr>
          <a:xfrm>
            <a:off x="990849" y="2744801"/>
            <a:ext cx="8693841" cy="1384995"/>
          </a:xfrm>
          <a:prstGeom prst="rect">
            <a:avLst/>
          </a:prstGeom>
          <a:solidFill>
            <a:srgbClr val="112E47"/>
          </a:solidFill>
        </p:spPr>
        <p:txBody>
          <a:bodyPr wrap="square">
            <a:spAutoFit/>
          </a:bodyPr>
          <a:lstStyle/>
          <a:p>
            <a:pPr algn="ctr" defTabSz="685800">
              <a:defRPr/>
            </a:pPr>
            <a:r>
              <a:rPr lang="en-US" sz="4200" b="1" dirty="0">
                <a:solidFill>
                  <a:prstClr val="white"/>
                </a:solidFill>
                <a:latin typeface="Arial" panose="020B0604020202020204" pitchFamily="34" charset="0"/>
                <a:cs typeface="Arial" panose="020B0604020202020204" pitchFamily="34" charset="0"/>
              </a:rPr>
              <a:t>Neighborhood Assistance Program (NAP)</a:t>
            </a:r>
          </a:p>
        </p:txBody>
      </p:sp>
      <p:pic>
        <p:nvPicPr>
          <p:cNvPr id="11" name="Picture 10" descr="A white line art of a house with a heart on it&#10;&#10;Description automatically generated">
            <a:extLst>
              <a:ext uri="{FF2B5EF4-FFF2-40B4-BE49-F238E27FC236}">
                <a16:creationId xmlns:a16="http://schemas.microsoft.com/office/drawing/2014/main" id="{831393A0-5FBF-94A1-7146-5DEECA3FF95E}"/>
              </a:ext>
            </a:extLst>
          </p:cNvPr>
          <p:cNvPicPr>
            <a:picLocks noChangeAspect="1"/>
          </p:cNvPicPr>
          <p:nvPr/>
        </p:nvPicPr>
        <p:blipFill>
          <a:blip r:embed="rId2"/>
          <a:stretch>
            <a:fillRect/>
          </a:stretch>
        </p:blipFill>
        <p:spPr>
          <a:xfrm>
            <a:off x="9956466" y="2214651"/>
            <a:ext cx="2468406" cy="2524989"/>
          </a:xfrm>
          <a:prstGeom prst="rect">
            <a:avLst/>
          </a:prstGeom>
        </p:spPr>
      </p:pic>
    </p:spTree>
    <p:extLst>
      <p:ext uri="{BB962C8B-B14F-4D97-AF65-F5344CB8AC3E}">
        <p14:creationId xmlns:p14="http://schemas.microsoft.com/office/powerpoint/2010/main" val="1667562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FF49-6A31-5961-A4F0-DC3290D521CF}"/>
              </a:ext>
            </a:extLst>
          </p:cNvPr>
          <p:cNvSpPr>
            <a:spLocks noGrp="1"/>
          </p:cNvSpPr>
          <p:nvPr>
            <p:ph type="title"/>
          </p:nvPr>
        </p:nvSpPr>
        <p:spPr/>
        <p:txBody>
          <a:bodyPr/>
          <a:lstStyle/>
          <a:p>
            <a:pPr>
              <a:lnSpc>
                <a:spcPct val="89672"/>
              </a:lnSpc>
            </a:pPr>
            <a:r>
              <a:rPr lang="en-US" dirty="0"/>
              <a:t>Overview</a:t>
            </a:r>
            <a:endParaRPr lang="en-US"/>
          </a:p>
        </p:txBody>
      </p:sp>
      <p:sp>
        <p:nvSpPr>
          <p:cNvPr id="3" name="Slide Number Placeholder 2">
            <a:extLst>
              <a:ext uri="{FF2B5EF4-FFF2-40B4-BE49-F238E27FC236}">
                <a16:creationId xmlns:a16="http://schemas.microsoft.com/office/drawing/2014/main" id="{DC0A7EDE-A215-A1B7-4822-F7CF70161AAB}"/>
              </a:ext>
            </a:extLst>
          </p:cNvPr>
          <p:cNvSpPr>
            <a:spLocks noGrp="1"/>
          </p:cNvSpPr>
          <p:nvPr>
            <p:ph type="sldNum" sz="quarter" idx="12"/>
          </p:nvPr>
        </p:nvSpPr>
        <p:spPr/>
        <p:txBody>
          <a:bodyPr/>
          <a:lstStyle/>
          <a:p>
            <a:pPr defTabSz="685800">
              <a:defRPr/>
            </a:pPr>
            <a:fld id="{365B981D-4030-6842-946E-1F7B39BFC8BB}" type="slidenum">
              <a:rPr lang="en-US"/>
              <a:pPr defTabSz="685800">
                <a:defRPr/>
              </a:pPr>
              <a:t>11</a:t>
            </a:fld>
            <a:endParaRPr lang="en-US"/>
          </a:p>
        </p:txBody>
      </p:sp>
      <p:sp>
        <p:nvSpPr>
          <p:cNvPr id="5" name="Text Placeholder 4">
            <a:extLst>
              <a:ext uri="{FF2B5EF4-FFF2-40B4-BE49-F238E27FC236}">
                <a16:creationId xmlns:a16="http://schemas.microsoft.com/office/drawing/2014/main" id="{31F8122A-AB9B-5833-1DBA-599AF0E0C268}"/>
              </a:ext>
            </a:extLst>
          </p:cNvPr>
          <p:cNvSpPr>
            <a:spLocks noGrp="1"/>
          </p:cNvSpPr>
          <p:nvPr>
            <p:ph type="body" sz="quarter" idx="15"/>
          </p:nvPr>
        </p:nvSpPr>
        <p:spPr>
          <a:xfrm>
            <a:off x="547847" y="4576877"/>
            <a:ext cx="11619578" cy="4588556"/>
          </a:xfrm>
        </p:spPr>
        <p:txBody>
          <a:bodyPr/>
          <a:lstStyle/>
          <a:p>
            <a:r>
              <a:rPr lang="en-US" sz="3000" dirty="0"/>
              <a:t>Demonstrate a significant impact on needs in a targeted area(s)</a:t>
            </a:r>
          </a:p>
          <a:p>
            <a:r>
              <a:rPr lang="en-US" sz="3000" dirty="0"/>
              <a:t>Based on collaboration, partnerships, and goals</a:t>
            </a:r>
          </a:p>
          <a:p>
            <a:r>
              <a:rPr lang="en-US" sz="3000" dirty="0"/>
              <a:t>One year project</a:t>
            </a:r>
          </a:p>
          <a:p>
            <a:r>
              <a:rPr lang="en-US" sz="3000" dirty="0"/>
              <a:t>90% tax credit to contributor</a:t>
            </a:r>
          </a:p>
        </p:txBody>
      </p:sp>
      <p:sp>
        <p:nvSpPr>
          <p:cNvPr id="6" name="Text Placeholder 5">
            <a:extLst>
              <a:ext uri="{FF2B5EF4-FFF2-40B4-BE49-F238E27FC236}">
                <a16:creationId xmlns:a16="http://schemas.microsoft.com/office/drawing/2014/main" id="{B8461717-FB12-F457-DFD9-D885C2F1167B}"/>
              </a:ext>
            </a:extLst>
          </p:cNvPr>
          <p:cNvSpPr>
            <a:spLocks noGrp="1"/>
          </p:cNvSpPr>
          <p:nvPr>
            <p:ph type="body" sz="quarter" idx="16"/>
          </p:nvPr>
        </p:nvSpPr>
        <p:spPr>
          <a:xfrm>
            <a:off x="12991383" y="2532963"/>
            <a:ext cx="5166207" cy="6641106"/>
          </a:xfrm>
        </p:spPr>
        <p:txBody>
          <a:bodyPr/>
          <a:lstStyle/>
          <a:p>
            <a:pPr marL="0" indent="0">
              <a:buNone/>
            </a:pPr>
            <a:r>
              <a:rPr lang="en-US" b="1" dirty="0"/>
              <a:t>Special Priorities</a:t>
            </a:r>
          </a:p>
          <a:p>
            <a:r>
              <a:rPr lang="en-US" dirty="0">
                <a:solidFill>
                  <a:schemeClr val="accent2"/>
                </a:solidFill>
              </a:rPr>
              <a:t>Affordable Housing Support Services </a:t>
            </a:r>
          </a:p>
          <a:p>
            <a:r>
              <a:rPr lang="en-US" dirty="0">
                <a:solidFill>
                  <a:schemeClr val="accent2"/>
                </a:solidFill>
              </a:rPr>
              <a:t>Affordable Housing Development</a:t>
            </a:r>
          </a:p>
          <a:p>
            <a:r>
              <a:rPr lang="en-US" dirty="0"/>
              <a:t>At-Risk and Vulnerable Populations Initiative </a:t>
            </a:r>
          </a:p>
          <a:p>
            <a:r>
              <a:rPr lang="en-US" dirty="0"/>
              <a:t>Blight Elimination </a:t>
            </a:r>
          </a:p>
          <a:p>
            <a:r>
              <a:rPr lang="en-US" dirty="0"/>
              <a:t>Disaster or Economic Recovery </a:t>
            </a:r>
          </a:p>
          <a:p>
            <a:r>
              <a:rPr lang="en-US" dirty="0"/>
              <a:t>Diversity Initiatives </a:t>
            </a:r>
          </a:p>
          <a:p>
            <a:r>
              <a:rPr lang="en-US" dirty="0">
                <a:solidFill>
                  <a:schemeClr val="accent2"/>
                </a:solidFill>
              </a:rPr>
              <a:t>Healthcare Equity </a:t>
            </a:r>
          </a:p>
          <a:p>
            <a:r>
              <a:rPr lang="en-US" dirty="0"/>
              <a:t>Rural Initiatives </a:t>
            </a:r>
          </a:p>
          <a:p>
            <a:r>
              <a:rPr lang="en-US" dirty="0"/>
              <a:t>Veteran Initiatives </a:t>
            </a:r>
          </a:p>
          <a:p>
            <a:pPr marL="0" indent="0">
              <a:buNone/>
            </a:pPr>
            <a:endParaRPr lang="en-US" dirty="0"/>
          </a:p>
        </p:txBody>
      </p:sp>
      <p:sp>
        <p:nvSpPr>
          <p:cNvPr id="4" name="TextBox 3">
            <a:extLst>
              <a:ext uri="{FF2B5EF4-FFF2-40B4-BE49-F238E27FC236}">
                <a16:creationId xmlns:a16="http://schemas.microsoft.com/office/drawing/2014/main" id="{5959A702-BEC9-5CFC-66F3-482527F8EB4D}"/>
              </a:ext>
            </a:extLst>
          </p:cNvPr>
          <p:cNvSpPr txBox="1"/>
          <p:nvPr/>
        </p:nvSpPr>
        <p:spPr>
          <a:xfrm>
            <a:off x="1038557" y="2636567"/>
            <a:ext cx="8693841" cy="1384995"/>
          </a:xfrm>
          <a:prstGeom prst="rect">
            <a:avLst/>
          </a:prstGeom>
          <a:solidFill>
            <a:srgbClr val="112E47"/>
          </a:solidFill>
        </p:spPr>
        <p:txBody>
          <a:bodyPr wrap="square">
            <a:spAutoFit/>
          </a:bodyPr>
          <a:lstStyle/>
          <a:p>
            <a:pPr algn="ctr" defTabSz="685800">
              <a:defRPr/>
            </a:pPr>
            <a:r>
              <a:rPr lang="en-US" sz="4200" b="1" dirty="0">
                <a:solidFill>
                  <a:prstClr val="white"/>
                </a:solidFill>
                <a:latin typeface="Arial" panose="020B0604020202020204" pitchFamily="34" charset="0"/>
                <a:cs typeface="Arial" panose="020B0604020202020204" pitchFamily="34" charset="0"/>
              </a:rPr>
              <a:t>Special Priorities</a:t>
            </a:r>
          </a:p>
          <a:p>
            <a:pPr algn="ctr" defTabSz="685800">
              <a:defRPr/>
            </a:pPr>
            <a:r>
              <a:rPr lang="en-US" sz="4200" b="1" dirty="0">
                <a:solidFill>
                  <a:prstClr val="white"/>
                </a:solidFill>
                <a:latin typeface="Arial" panose="020B0604020202020204" pitchFamily="34" charset="0"/>
                <a:cs typeface="Arial" panose="020B0604020202020204" pitchFamily="34" charset="0"/>
              </a:rPr>
              <a:t>Program (SPP)</a:t>
            </a:r>
          </a:p>
        </p:txBody>
      </p:sp>
      <p:pic>
        <p:nvPicPr>
          <p:cNvPr id="9" name="Picture 8" descr="A white line drawing of a hammer and wrench&#10;&#10;Description automatically generated">
            <a:extLst>
              <a:ext uri="{FF2B5EF4-FFF2-40B4-BE49-F238E27FC236}">
                <a16:creationId xmlns:a16="http://schemas.microsoft.com/office/drawing/2014/main" id="{43971911-494A-B0DB-55AA-D1A8FE4CCC1A}"/>
              </a:ext>
            </a:extLst>
          </p:cNvPr>
          <p:cNvPicPr>
            <a:picLocks noChangeAspect="1"/>
          </p:cNvPicPr>
          <p:nvPr/>
        </p:nvPicPr>
        <p:blipFill>
          <a:blip r:embed="rId2"/>
          <a:stretch>
            <a:fillRect/>
          </a:stretch>
        </p:blipFill>
        <p:spPr>
          <a:xfrm>
            <a:off x="9929942" y="2214651"/>
            <a:ext cx="2494931" cy="2524989"/>
          </a:xfrm>
          <a:prstGeom prst="rect">
            <a:avLst/>
          </a:prstGeom>
        </p:spPr>
      </p:pic>
    </p:spTree>
    <p:extLst>
      <p:ext uri="{BB962C8B-B14F-4D97-AF65-F5344CB8AC3E}">
        <p14:creationId xmlns:p14="http://schemas.microsoft.com/office/powerpoint/2010/main" val="3580944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9B7CB-95DC-42F9-6825-9D35756A4CAA}"/>
              </a:ext>
            </a:extLst>
          </p:cNvPr>
          <p:cNvSpPr>
            <a:spLocks noGrp="1"/>
          </p:cNvSpPr>
          <p:nvPr>
            <p:ph type="title"/>
          </p:nvPr>
        </p:nvSpPr>
        <p:spPr/>
        <p:txBody>
          <a:bodyPr/>
          <a:lstStyle/>
          <a:p>
            <a:pPr>
              <a:lnSpc>
                <a:spcPct val="89672"/>
              </a:lnSpc>
            </a:pPr>
            <a:r>
              <a:rPr lang="en-US" dirty="0"/>
              <a:t>Overview</a:t>
            </a:r>
            <a:endParaRPr lang="en-US"/>
          </a:p>
        </p:txBody>
      </p:sp>
      <p:sp>
        <p:nvSpPr>
          <p:cNvPr id="3" name="Slide Number Placeholder 2">
            <a:extLst>
              <a:ext uri="{FF2B5EF4-FFF2-40B4-BE49-F238E27FC236}">
                <a16:creationId xmlns:a16="http://schemas.microsoft.com/office/drawing/2014/main" id="{CE71CE33-5656-1470-1F18-CD85DD7F99AE}"/>
              </a:ext>
            </a:extLst>
          </p:cNvPr>
          <p:cNvSpPr>
            <a:spLocks noGrp="1"/>
          </p:cNvSpPr>
          <p:nvPr>
            <p:ph type="sldNum" sz="quarter" idx="12"/>
          </p:nvPr>
        </p:nvSpPr>
        <p:spPr/>
        <p:txBody>
          <a:bodyPr/>
          <a:lstStyle/>
          <a:p>
            <a:pPr defTabSz="685800">
              <a:defRPr/>
            </a:pPr>
            <a:fld id="{365B981D-4030-6842-946E-1F7B39BFC8BB}" type="slidenum">
              <a:rPr lang="en-US"/>
              <a:pPr defTabSz="685800">
                <a:defRPr/>
              </a:pPr>
              <a:t>12</a:t>
            </a:fld>
            <a:endParaRPr lang="en-US"/>
          </a:p>
        </p:txBody>
      </p:sp>
      <p:sp>
        <p:nvSpPr>
          <p:cNvPr id="5" name="Text Placeholder 4">
            <a:extLst>
              <a:ext uri="{FF2B5EF4-FFF2-40B4-BE49-F238E27FC236}">
                <a16:creationId xmlns:a16="http://schemas.microsoft.com/office/drawing/2014/main" id="{0B6F3285-3BCF-932C-B8DF-FE96F9F77C9F}"/>
              </a:ext>
            </a:extLst>
          </p:cNvPr>
          <p:cNvSpPr>
            <a:spLocks noGrp="1"/>
          </p:cNvSpPr>
          <p:nvPr>
            <p:ph type="body" sz="quarter" idx="15"/>
          </p:nvPr>
        </p:nvSpPr>
        <p:spPr>
          <a:xfrm>
            <a:off x="547847" y="4684547"/>
            <a:ext cx="11619578" cy="4480886"/>
          </a:xfrm>
        </p:spPr>
        <p:txBody>
          <a:bodyPr/>
          <a:lstStyle/>
          <a:p>
            <a:r>
              <a:rPr lang="en-US" sz="3000" dirty="0"/>
              <a:t>Improve food security in Pennsylvania</a:t>
            </a:r>
          </a:p>
          <a:p>
            <a:r>
              <a:rPr lang="en-US" sz="3000" dirty="0"/>
              <a:t>Support new or innovative food-related projects</a:t>
            </a:r>
          </a:p>
          <a:p>
            <a:r>
              <a:rPr lang="en-US" sz="3000" dirty="0"/>
              <a:t>One year project</a:t>
            </a:r>
          </a:p>
          <a:p>
            <a:r>
              <a:rPr lang="en-US" sz="3000" dirty="0"/>
              <a:t>65% tax credit on eligible contributions, </a:t>
            </a:r>
          </a:p>
          <a:p>
            <a:pPr marL="0" indent="0">
              <a:buNone/>
            </a:pPr>
            <a:r>
              <a:rPr lang="en-US" sz="3000" dirty="0"/>
              <a:t>     including food and other tangible goods</a:t>
            </a:r>
          </a:p>
        </p:txBody>
      </p:sp>
      <p:sp>
        <p:nvSpPr>
          <p:cNvPr id="6" name="Text Placeholder 5">
            <a:extLst>
              <a:ext uri="{FF2B5EF4-FFF2-40B4-BE49-F238E27FC236}">
                <a16:creationId xmlns:a16="http://schemas.microsoft.com/office/drawing/2014/main" id="{EE967C50-8531-E4C8-2351-4E6AA4C7E145}"/>
              </a:ext>
            </a:extLst>
          </p:cNvPr>
          <p:cNvSpPr>
            <a:spLocks noGrp="1"/>
          </p:cNvSpPr>
          <p:nvPr>
            <p:ph type="body" sz="quarter" idx="16"/>
          </p:nvPr>
        </p:nvSpPr>
        <p:spPr/>
        <p:txBody>
          <a:bodyPr/>
          <a:lstStyle/>
          <a:p>
            <a:pPr marL="0" indent="0">
              <a:buNone/>
            </a:pPr>
            <a:r>
              <a:rPr lang="en-US" b="1" dirty="0"/>
              <a:t>Assists low-income populations through:</a:t>
            </a:r>
          </a:p>
          <a:p>
            <a:r>
              <a:rPr lang="en-US" dirty="0"/>
              <a:t>Regional Food Banks</a:t>
            </a:r>
          </a:p>
          <a:p>
            <a:r>
              <a:rPr lang="en-US" dirty="0"/>
              <a:t>Pantries</a:t>
            </a:r>
          </a:p>
          <a:p>
            <a:r>
              <a:rPr lang="en-US" dirty="0"/>
              <a:t>Soup Kitchens</a:t>
            </a:r>
          </a:p>
          <a:p>
            <a:r>
              <a:rPr lang="en-US" dirty="0"/>
              <a:t>Shelters</a:t>
            </a:r>
          </a:p>
          <a:p>
            <a:r>
              <a:rPr lang="en-US" dirty="0"/>
              <a:t>Feeding Centers providing food packages or meals</a:t>
            </a:r>
          </a:p>
          <a:p>
            <a:r>
              <a:rPr lang="en-US" dirty="0"/>
              <a:t>Non-profit Emergency Food Suppliers</a:t>
            </a:r>
          </a:p>
          <a:p>
            <a:r>
              <a:rPr lang="en-US" dirty="0"/>
              <a:t>Innovative Food Resource Projects</a:t>
            </a:r>
          </a:p>
        </p:txBody>
      </p:sp>
      <p:sp>
        <p:nvSpPr>
          <p:cNvPr id="4" name="TextBox 3">
            <a:extLst>
              <a:ext uri="{FF2B5EF4-FFF2-40B4-BE49-F238E27FC236}">
                <a16:creationId xmlns:a16="http://schemas.microsoft.com/office/drawing/2014/main" id="{81CB1C9C-8F09-6026-C013-BC16BD6C6778}"/>
              </a:ext>
            </a:extLst>
          </p:cNvPr>
          <p:cNvSpPr txBox="1"/>
          <p:nvPr/>
        </p:nvSpPr>
        <p:spPr>
          <a:xfrm>
            <a:off x="1038557" y="2636567"/>
            <a:ext cx="8693841" cy="1384995"/>
          </a:xfrm>
          <a:prstGeom prst="rect">
            <a:avLst/>
          </a:prstGeom>
          <a:solidFill>
            <a:srgbClr val="112E47"/>
          </a:solidFill>
        </p:spPr>
        <p:txBody>
          <a:bodyPr wrap="square">
            <a:spAutoFit/>
          </a:bodyPr>
          <a:lstStyle/>
          <a:p>
            <a:pPr algn="ctr" defTabSz="685800">
              <a:defRPr/>
            </a:pPr>
            <a:r>
              <a:rPr lang="en-US" sz="4200" b="1" dirty="0">
                <a:solidFill>
                  <a:prstClr val="white"/>
                </a:solidFill>
                <a:latin typeface="Arial" panose="020B0604020202020204" pitchFamily="34" charset="0"/>
                <a:cs typeface="Arial" panose="020B0604020202020204" pitchFamily="34" charset="0"/>
              </a:rPr>
              <a:t>Charitable Food</a:t>
            </a:r>
          </a:p>
          <a:p>
            <a:pPr algn="ctr" defTabSz="685800">
              <a:defRPr/>
            </a:pPr>
            <a:r>
              <a:rPr lang="en-US" sz="4200" b="1" dirty="0">
                <a:solidFill>
                  <a:prstClr val="white"/>
                </a:solidFill>
                <a:latin typeface="Arial" panose="020B0604020202020204" pitchFamily="34" charset="0"/>
                <a:cs typeface="Arial" panose="020B0604020202020204" pitchFamily="34" charset="0"/>
              </a:rPr>
              <a:t>Program (CFP)</a:t>
            </a:r>
          </a:p>
        </p:txBody>
      </p:sp>
      <p:pic>
        <p:nvPicPr>
          <p:cNvPr id="7" name="Picture 6">
            <a:extLst>
              <a:ext uri="{FF2B5EF4-FFF2-40B4-BE49-F238E27FC236}">
                <a16:creationId xmlns:a16="http://schemas.microsoft.com/office/drawing/2014/main" id="{CFB8EF43-C76E-43B9-3B4B-E446DF1EA23B}"/>
              </a:ext>
            </a:extLst>
          </p:cNvPr>
          <p:cNvPicPr>
            <a:picLocks noChangeAspect="1"/>
          </p:cNvPicPr>
          <p:nvPr/>
        </p:nvPicPr>
        <p:blipFill rotWithShape="1">
          <a:blip r:embed="rId2"/>
          <a:srcRect r="10757"/>
          <a:stretch/>
        </p:blipFill>
        <p:spPr>
          <a:xfrm>
            <a:off x="8623188" y="6049024"/>
            <a:ext cx="3991995" cy="4249904"/>
          </a:xfrm>
          <a:prstGeom prst="rect">
            <a:avLst/>
          </a:prstGeom>
        </p:spPr>
      </p:pic>
      <p:pic>
        <p:nvPicPr>
          <p:cNvPr id="9" name="Picture 8" descr="A green circle with a bag of food&#10;&#10;Description automatically generated">
            <a:extLst>
              <a:ext uri="{FF2B5EF4-FFF2-40B4-BE49-F238E27FC236}">
                <a16:creationId xmlns:a16="http://schemas.microsoft.com/office/drawing/2014/main" id="{943C82FA-9381-3FE2-F551-D1EF4AEF6C99}"/>
              </a:ext>
            </a:extLst>
          </p:cNvPr>
          <p:cNvPicPr>
            <a:picLocks noChangeAspect="1"/>
          </p:cNvPicPr>
          <p:nvPr/>
        </p:nvPicPr>
        <p:blipFill rotWithShape="1">
          <a:blip r:embed="rId3"/>
          <a:srcRect l="4679" t="5226" r="2999" b="6109"/>
          <a:stretch/>
        </p:blipFill>
        <p:spPr>
          <a:xfrm>
            <a:off x="9955750" y="2232317"/>
            <a:ext cx="2494931" cy="2362227"/>
          </a:xfrm>
          <a:prstGeom prst="rect">
            <a:avLst/>
          </a:prstGeom>
        </p:spPr>
      </p:pic>
    </p:spTree>
    <p:extLst>
      <p:ext uri="{BB962C8B-B14F-4D97-AF65-F5344CB8AC3E}">
        <p14:creationId xmlns:p14="http://schemas.microsoft.com/office/powerpoint/2010/main" val="631564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3FF5F-7D23-46B1-530A-2880CFA40DDB}"/>
              </a:ext>
            </a:extLst>
          </p:cNvPr>
          <p:cNvSpPr>
            <a:spLocks noGrp="1"/>
          </p:cNvSpPr>
          <p:nvPr>
            <p:ph type="title"/>
          </p:nvPr>
        </p:nvSpPr>
        <p:spPr/>
        <p:txBody>
          <a:bodyPr/>
          <a:lstStyle/>
          <a:p>
            <a:pPr>
              <a:lnSpc>
                <a:spcPct val="89672"/>
              </a:lnSpc>
            </a:pPr>
            <a:r>
              <a:rPr lang="en-US" dirty="0"/>
              <a:t>Overview</a:t>
            </a:r>
            <a:endParaRPr lang="en-US"/>
          </a:p>
        </p:txBody>
      </p:sp>
      <p:sp>
        <p:nvSpPr>
          <p:cNvPr id="3" name="Slide Number Placeholder 2">
            <a:extLst>
              <a:ext uri="{FF2B5EF4-FFF2-40B4-BE49-F238E27FC236}">
                <a16:creationId xmlns:a16="http://schemas.microsoft.com/office/drawing/2014/main" id="{6559671D-1E1D-FF03-2ED3-E6CADC3C736A}"/>
              </a:ext>
            </a:extLst>
          </p:cNvPr>
          <p:cNvSpPr>
            <a:spLocks noGrp="1"/>
          </p:cNvSpPr>
          <p:nvPr>
            <p:ph type="sldNum" sz="quarter" idx="12"/>
          </p:nvPr>
        </p:nvSpPr>
        <p:spPr/>
        <p:txBody>
          <a:bodyPr/>
          <a:lstStyle/>
          <a:p>
            <a:pPr defTabSz="685800">
              <a:defRPr/>
            </a:pPr>
            <a:fld id="{365B981D-4030-6842-946E-1F7B39BFC8BB}" type="slidenum">
              <a:rPr lang="en-US"/>
              <a:pPr defTabSz="685800">
                <a:defRPr/>
              </a:pPr>
              <a:t>13</a:t>
            </a:fld>
            <a:endParaRPr lang="en-US"/>
          </a:p>
        </p:txBody>
      </p:sp>
      <p:sp>
        <p:nvSpPr>
          <p:cNvPr id="5" name="Text Placeholder 4">
            <a:extLst>
              <a:ext uri="{FF2B5EF4-FFF2-40B4-BE49-F238E27FC236}">
                <a16:creationId xmlns:a16="http://schemas.microsoft.com/office/drawing/2014/main" id="{1883E41D-87CB-33C6-72D2-61342DCEB479}"/>
              </a:ext>
            </a:extLst>
          </p:cNvPr>
          <p:cNvSpPr>
            <a:spLocks noGrp="1"/>
          </p:cNvSpPr>
          <p:nvPr>
            <p:ph type="body" sz="quarter" idx="15"/>
          </p:nvPr>
        </p:nvSpPr>
        <p:spPr>
          <a:xfrm>
            <a:off x="547847" y="4293707"/>
            <a:ext cx="12118581" cy="4871727"/>
          </a:xfrm>
        </p:spPr>
        <p:txBody>
          <a:bodyPr/>
          <a:lstStyle/>
          <a:p>
            <a:r>
              <a:rPr lang="en-US" sz="3000" dirty="0"/>
              <a:t>Improve access to job and economic opportunities, quality education, affordable housing, quality-of-life amenities, or another key factor in building healthy communities</a:t>
            </a:r>
          </a:p>
          <a:p>
            <a:r>
              <a:rPr lang="en-US" sz="3000" dirty="0"/>
              <a:t>Collaboration between the non-profit &amp; other community orgs</a:t>
            </a:r>
          </a:p>
          <a:p>
            <a:r>
              <a:rPr lang="en-US" sz="3000" dirty="0"/>
              <a:t>Must establish a Neighborhood Partnership Advisory Committee and include a Community or Strategic Plan </a:t>
            </a:r>
          </a:p>
          <a:p>
            <a:r>
              <a:rPr lang="en-US" sz="3000" dirty="0"/>
              <a:t>Large scale: minimum </a:t>
            </a:r>
            <a:r>
              <a:rPr lang="en-US" sz="3000" b="1" dirty="0"/>
              <a:t>five-year</a:t>
            </a:r>
            <a:r>
              <a:rPr lang="en-US" sz="3000" dirty="0"/>
              <a:t> commitment-renew contract every year; 90% tax credit per year</a:t>
            </a:r>
          </a:p>
          <a:p>
            <a:r>
              <a:rPr lang="en-US" sz="3000" b="1" dirty="0"/>
              <a:t>Six or more-year </a:t>
            </a:r>
            <a:r>
              <a:rPr lang="en-US" sz="3000" dirty="0"/>
              <a:t>commitment earns an 95% credit per year</a:t>
            </a:r>
          </a:p>
          <a:p>
            <a:r>
              <a:rPr lang="en-US" sz="3000" b="1" dirty="0"/>
              <a:t>$50,000 minimum</a:t>
            </a:r>
            <a:r>
              <a:rPr lang="en-US" sz="3000" dirty="0"/>
              <a:t> individual contribution amount and with a minimum total application amount of $100,000</a:t>
            </a:r>
          </a:p>
          <a:p>
            <a:endParaRPr lang="en-US" sz="3000" dirty="0"/>
          </a:p>
        </p:txBody>
      </p:sp>
      <p:sp>
        <p:nvSpPr>
          <p:cNvPr id="4" name="TextBox 3">
            <a:extLst>
              <a:ext uri="{FF2B5EF4-FFF2-40B4-BE49-F238E27FC236}">
                <a16:creationId xmlns:a16="http://schemas.microsoft.com/office/drawing/2014/main" id="{3B35705B-D0B7-6D86-3CFB-7128539E5C70}"/>
              </a:ext>
            </a:extLst>
          </p:cNvPr>
          <p:cNvSpPr txBox="1"/>
          <p:nvPr/>
        </p:nvSpPr>
        <p:spPr>
          <a:xfrm>
            <a:off x="1038557" y="2636567"/>
            <a:ext cx="8693841" cy="1384995"/>
          </a:xfrm>
          <a:prstGeom prst="rect">
            <a:avLst/>
          </a:prstGeom>
          <a:solidFill>
            <a:srgbClr val="112E47"/>
          </a:solidFill>
        </p:spPr>
        <p:txBody>
          <a:bodyPr wrap="square">
            <a:spAutoFit/>
          </a:bodyPr>
          <a:lstStyle/>
          <a:p>
            <a:pPr algn="ctr" defTabSz="685800">
              <a:defRPr/>
            </a:pPr>
            <a:r>
              <a:rPr lang="en-US" sz="4200" b="1" dirty="0">
                <a:solidFill>
                  <a:prstClr val="white"/>
                </a:solidFill>
                <a:latin typeface="Arial" panose="020B0604020202020204" pitchFamily="34" charset="0"/>
                <a:cs typeface="Arial" panose="020B0604020202020204" pitchFamily="34" charset="0"/>
              </a:rPr>
              <a:t>Neighborhood Partnership</a:t>
            </a:r>
          </a:p>
          <a:p>
            <a:pPr algn="ctr" defTabSz="685800">
              <a:defRPr/>
            </a:pPr>
            <a:r>
              <a:rPr lang="en-US" sz="4200" b="1" dirty="0">
                <a:solidFill>
                  <a:prstClr val="white"/>
                </a:solidFill>
                <a:latin typeface="Arial" panose="020B0604020202020204" pitchFamily="34" charset="0"/>
                <a:cs typeface="Arial" panose="020B0604020202020204" pitchFamily="34" charset="0"/>
              </a:rPr>
              <a:t>Program (NPP)</a:t>
            </a:r>
          </a:p>
        </p:txBody>
      </p:sp>
      <p:sp>
        <p:nvSpPr>
          <p:cNvPr id="7" name="Text Placeholder 5">
            <a:extLst>
              <a:ext uri="{FF2B5EF4-FFF2-40B4-BE49-F238E27FC236}">
                <a16:creationId xmlns:a16="http://schemas.microsoft.com/office/drawing/2014/main" id="{CAB7AB67-E4E2-B19F-59EB-838132AF520F}"/>
              </a:ext>
            </a:extLst>
          </p:cNvPr>
          <p:cNvSpPr>
            <a:spLocks noGrp="1"/>
          </p:cNvSpPr>
          <p:nvPr>
            <p:ph type="body" sz="quarter" idx="16"/>
          </p:nvPr>
        </p:nvSpPr>
        <p:spPr>
          <a:xfrm>
            <a:off x="12991383" y="2532963"/>
            <a:ext cx="5166207" cy="6641106"/>
          </a:xfrm>
        </p:spPr>
        <p:txBody>
          <a:bodyPr/>
          <a:lstStyle/>
          <a:p>
            <a:pPr marL="0" indent="0">
              <a:buNone/>
            </a:pPr>
            <a:r>
              <a:rPr lang="en-US" b="1" dirty="0"/>
              <a:t>Eligible activities</a:t>
            </a:r>
          </a:p>
          <a:p>
            <a:r>
              <a:rPr lang="en-US" dirty="0"/>
              <a:t>Affordable Housing</a:t>
            </a:r>
          </a:p>
          <a:p>
            <a:r>
              <a:rPr lang="en-US" dirty="0"/>
              <a:t>Community Economic Development</a:t>
            </a:r>
          </a:p>
          <a:p>
            <a:r>
              <a:rPr lang="en-US" dirty="0"/>
              <a:t>Community Services</a:t>
            </a:r>
          </a:p>
          <a:p>
            <a:r>
              <a:rPr lang="en-US" dirty="0"/>
              <a:t>Crime Prevention</a:t>
            </a:r>
          </a:p>
          <a:p>
            <a:r>
              <a:rPr lang="en-US" dirty="0"/>
              <a:t>Education</a:t>
            </a:r>
          </a:p>
          <a:p>
            <a:r>
              <a:rPr lang="en-US" dirty="0"/>
              <a:t>Job Training</a:t>
            </a:r>
          </a:p>
          <a:p>
            <a:r>
              <a:rPr lang="en-US" dirty="0"/>
              <a:t>Neighborhood Assistance</a:t>
            </a:r>
          </a:p>
          <a:p>
            <a:r>
              <a:rPr lang="en-US" dirty="0"/>
              <a:t>Neighborhood Conservation</a:t>
            </a:r>
          </a:p>
          <a:p>
            <a:pPr marL="0" indent="0">
              <a:buNone/>
            </a:pPr>
            <a:endParaRPr lang="en-US" dirty="0"/>
          </a:p>
        </p:txBody>
      </p:sp>
      <p:pic>
        <p:nvPicPr>
          <p:cNvPr id="6" name="Picture 5" descr="A heart shaped hand with a white outline on it&#10;&#10;Description automatically generated">
            <a:extLst>
              <a:ext uri="{FF2B5EF4-FFF2-40B4-BE49-F238E27FC236}">
                <a16:creationId xmlns:a16="http://schemas.microsoft.com/office/drawing/2014/main" id="{D0483D42-6438-CC5A-EDC5-1EC451C17AFC}"/>
              </a:ext>
            </a:extLst>
          </p:cNvPr>
          <p:cNvPicPr>
            <a:picLocks noChangeAspect="1"/>
          </p:cNvPicPr>
          <p:nvPr/>
        </p:nvPicPr>
        <p:blipFill rotWithShape="1">
          <a:blip r:embed="rId2"/>
          <a:srcRect l="8825" t="1031" r="6111"/>
          <a:stretch/>
        </p:blipFill>
        <p:spPr>
          <a:xfrm>
            <a:off x="10247184" y="2257982"/>
            <a:ext cx="1920240" cy="2091027"/>
          </a:xfrm>
          <a:prstGeom prst="rect">
            <a:avLst/>
          </a:prstGeom>
        </p:spPr>
      </p:pic>
    </p:spTree>
    <p:extLst>
      <p:ext uri="{BB962C8B-B14F-4D97-AF65-F5344CB8AC3E}">
        <p14:creationId xmlns:p14="http://schemas.microsoft.com/office/powerpoint/2010/main" val="647631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9B52-1442-4013-3535-615DD7894A9E}"/>
              </a:ext>
            </a:extLst>
          </p:cNvPr>
          <p:cNvSpPr>
            <a:spLocks noGrp="1"/>
          </p:cNvSpPr>
          <p:nvPr>
            <p:ph type="title"/>
          </p:nvPr>
        </p:nvSpPr>
        <p:spPr/>
        <p:txBody>
          <a:bodyPr/>
          <a:lstStyle/>
          <a:p>
            <a:pPr>
              <a:lnSpc>
                <a:spcPct val="89672"/>
              </a:lnSpc>
            </a:pPr>
            <a:r>
              <a:rPr lang="en-US" dirty="0"/>
              <a:t>Overview</a:t>
            </a:r>
            <a:endParaRPr lang="en-US"/>
          </a:p>
        </p:txBody>
      </p:sp>
      <p:sp>
        <p:nvSpPr>
          <p:cNvPr id="3" name="Slide Number Placeholder 2">
            <a:extLst>
              <a:ext uri="{FF2B5EF4-FFF2-40B4-BE49-F238E27FC236}">
                <a16:creationId xmlns:a16="http://schemas.microsoft.com/office/drawing/2014/main" id="{93DF9316-BC4C-3260-710C-8EB0B8048D61}"/>
              </a:ext>
            </a:extLst>
          </p:cNvPr>
          <p:cNvSpPr>
            <a:spLocks noGrp="1"/>
          </p:cNvSpPr>
          <p:nvPr>
            <p:ph type="sldNum" sz="quarter" idx="12"/>
          </p:nvPr>
        </p:nvSpPr>
        <p:spPr/>
        <p:txBody>
          <a:bodyPr/>
          <a:lstStyle/>
          <a:p>
            <a:pPr defTabSz="685800">
              <a:defRPr/>
            </a:pPr>
            <a:fld id="{365B981D-4030-6842-946E-1F7B39BFC8BB}" type="slidenum">
              <a:rPr lang="en-US"/>
              <a:pPr defTabSz="685800">
                <a:defRPr/>
              </a:pPr>
              <a:t>14</a:t>
            </a:fld>
            <a:endParaRPr lang="en-US"/>
          </a:p>
        </p:txBody>
      </p:sp>
      <p:sp>
        <p:nvSpPr>
          <p:cNvPr id="5" name="Text Placeholder 4">
            <a:extLst>
              <a:ext uri="{FF2B5EF4-FFF2-40B4-BE49-F238E27FC236}">
                <a16:creationId xmlns:a16="http://schemas.microsoft.com/office/drawing/2014/main" id="{88EE09F2-53CE-2726-43EC-AD505C6668D7}"/>
              </a:ext>
            </a:extLst>
          </p:cNvPr>
          <p:cNvSpPr>
            <a:spLocks noGrp="1"/>
          </p:cNvSpPr>
          <p:nvPr>
            <p:ph type="body" sz="quarter" idx="15"/>
          </p:nvPr>
        </p:nvSpPr>
        <p:spPr>
          <a:xfrm>
            <a:off x="547847" y="4576877"/>
            <a:ext cx="11760773" cy="4588557"/>
          </a:xfrm>
        </p:spPr>
        <p:txBody>
          <a:bodyPr/>
          <a:lstStyle/>
          <a:p>
            <a:r>
              <a:rPr lang="en-US" sz="3000" dirty="0"/>
              <a:t>Must be within part of a designated Enterprise Zone, Main Street, or Elm Streets </a:t>
            </a:r>
          </a:p>
          <a:p>
            <a:r>
              <a:rPr lang="en-US" sz="3000" dirty="0"/>
              <a:t>Credits are given to approved private for-profit companies making investments to construct, rehabilitate, expand, and improve buildings or land that promote community development and create employment opportunities for low-income individuals located in zones</a:t>
            </a:r>
          </a:p>
          <a:p>
            <a:r>
              <a:rPr lang="en-US" sz="3000" dirty="0"/>
              <a:t>25% tax credit to investor up to $500,000</a:t>
            </a:r>
          </a:p>
        </p:txBody>
      </p:sp>
      <p:sp>
        <p:nvSpPr>
          <p:cNvPr id="6" name="Text Placeholder 5">
            <a:extLst>
              <a:ext uri="{FF2B5EF4-FFF2-40B4-BE49-F238E27FC236}">
                <a16:creationId xmlns:a16="http://schemas.microsoft.com/office/drawing/2014/main" id="{C144FD2A-ADC3-E559-112C-143EC8D65519}"/>
              </a:ext>
            </a:extLst>
          </p:cNvPr>
          <p:cNvSpPr>
            <a:spLocks noGrp="1"/>
          </p:cNvSpPr>
          <p:nvPr>
            <p:ph type="body" sz="quarter" idx="16"/>
          </p:nvPr>
        </p:nvSpPr>
        <p:spPr/>
        <p:txBody>
          <a:bodyPr/>
          <a:lstStyle/>
          <a:p>
            <a:pPr marL="0" indent="0">
              <a:buNone/>
            </a:pPr>
            <a:r>
              <a:rPr lang="en-US" b="1" dirty="0"/>
              <a:t>Eligible activities</a:t>
            </a:r>
          </a:p>
          <a:p>
            <a:r>
              <a:rPr lang="en-US" dirty="0"/>
              <a:t>Acquisition</a:t>
            </a:r>
          </a:p>
          <a:p>
            <a:r>
              <a:rPr lang="en-US" dirty="0"/>
              <a:t>Architecture</a:t>
            </a:r>
          </a:p>
          <a:p>
            <a:r>
              <a:rPr lang="en-US" dirty="0"/>
              <a:t>Engineering</a:t>
            </a:r>
          </a:p>
          <a:p>
            <a:r>
              <a:rPr lang="en-US" dirty="0"/>
              <a:t>Expansion</a:t>
            </a:r>
          </a:p>
          <a:p>
            <a:r>
              <a:rPr lang="en-US" dirty="0"/>
              <a:t>Improvement to a building(s)</a:t>
            </a:r>
          </a:p>
          <a:p>
            <a:r>
              <a:rPr lang="en-US" dirty="0"/>
              <a:t>Improvement to land</a:t>
            </a:r>
          </a:p>
          <a:p>
            <a:r>
              <a:rPr lang="en-US" dirty="0"/>
              <a:t>Rehabilitation</a:t>
            </a:r>
          </a:p>
          <a:p>
            <a:endParaRPr lang="en-US" dirty="0"/>
          </a:p>
        </p:txBody>
      </p:sp>
      <p:sp>
        <p:nvSpPr>
          <p:cNvPr id="4" name="TextBox 3">
            <a:extLst>
              <a:ext uri="{FF2B5EF4-FFF2-40B4-BE49-F238E27FC236}">
                <a16:creationId xmlns:a16="http://schemas.microsoft.com/office/drawing/2014/main" id="{E1DE7540-4AA9-86B1-2578-CAF8736D8E3B}"/>
              </a:ext>
            </a:extLst>
          </p:cNvPr>
          <p:cNvSpPr txBox="1"/>
          <p:nvPr/>
        </p:nvSpPr>
        <p:spPr>
          <a:xfrm>
            <a:off x="1038557" y="2636567"/>
            <a:ext cx="8693841" cy="1384995"/>
          </a:xfrm>
          <a:prstGeom prst="rect">
            <a:avLst/>
          </a:prstGeom>
          <a:solidFill>
            <a:srgbClr val="112E47"/>
          </a:solidFill>
        </p:spPr>
        <p:txBody>
          <a:bodyPr wrap="square">
            <a:spAutoFit/>
          </a:bodyPr>
          <a:lstStyle/>
          <a:p>
            <a:pPr algn="ctr" defTabSz="685800">
              <a:defRPr/>
            </a:pPr>
            <a:r>
              <a:rPr lang="en-US" sz="4200" b="1" dirty="0">
                <a:solidFill>
                  <a:prstClr val="white"/>
                </a:solidFill>
                <a:latin typeface="Arial" panose="020B0604020202020204" pitchFamily="34" charset="0"/>
                <a:cs typeface="Arial" panose="020B0604020202020204" pitchFamily="34" charset="0"/>
              </a:rPr>
              <a:t>Enterprise Zone</a:t>
            </a:r>
          </a:p>
          <a:p>
            <a:pPr algn="ctr" defTabSz="685800">
              <a:defRPr/>
            </a:pPr>
            <a:r>
              <a:rPr lang="en-US" sz="4200" b="1" dirty="0">
                <a:solidFill>
                  <a:prstClr val="white"/>
                </a:solidFill>
                <a:latin typeface="Arial" panose="020B0604020202020204" pitchFamily="34" charset="0"/>
                <a:cs typeface="Arial" panose="020B0604020202020204" pitchFamily="34" charset="0"/>
              </a:rPr>
              <a:t>Program (EZP)</a:t>
            </a:r>
          </a:p>
        </p:txBody>
      </p:sp>
      <p:pic>
        <p:nvPicPr>
          <p:cNvPr id="8" name="Picture 7" descr="A blue circle with a white helmet and a white gear&#10;&#10;Description automatically generated">
            <a:extLst>
              <a:ext uri="{FF2B5EF4-FFF2-40B4-BE49-F238E27FC236}">
                <a16:creationId xmlns:a16="http://schemas.microsoft.com/office/drawing/2014/main" id="{429DA67D-8884-0498-1C97-D336DE4DC7C0}"/>
              </a:ext>
            </a:extLst>
          </p:cNvPr>
          <p:cNvPicPr>
            <a:picLocks noChangeAspect="1"/>
          </p:cNvPicPr>
          <p:nvPr/>
        </p:nvPicPr>
        <p:blipFill rotWithShape="1">
          <a:blip r:embed="rId2"/>
          <a:srcRect l="7940" t="7571" r="6989" b="7571"/>
          <a:stretch/>
        </p:blipFill>
        <p:spPr>
          <a:xfrm>
            <a:off x="9960932" y="2278165"/>
            <a:ext cx="2206493" cy="2129396"/>
          </a:xfrm>
          <a:prstGeom prst="rect">
            <a:avLst/>
          </a:prstGeom>
        </p:spPr>
      </p:pic>
      <p:sp>
        <p:nvSpPr>
          <p:cNvPr id="7" name="TextBox 6">
            <a:extLst>
              <a:ext uri="{FF2B5EF4-FFF2-40B4-BE49-F238E27FC236}">
                <a16:creationId xmlns:a16="http://schemas.microsoft.com/office/drawing/2014/main" id="{A1E0EB95-B4EE-C08D-AA16-1C086CEBFC82}"/>
              </a:ext>
            </a:extLst>
          </p:cNvPr>
          <p:cNvSpPr txBox="1"/>
          <p:nvPr/>
        </p:nvSpPr>
        <p:spPr>
          <a:xfrm>
            <a:off x="826185" y="8719856"/>
            <a:ext cx="10820400" cy="1246495"/>
          </a:xfrm>
          <a:prstGeom prst="rect">
            <a:avLst/>
          </a:prstGeom>
          <a:noFill/>
          <a:ln w="38100">
            <a:solidFill>
              <a:srgbClr val="002060"/>
            </a:solidFill>
          </a:ln>
        </p:spPr>
        <p:txBody>
          <a:bodyPr wrap="square" rtlCol="0">
            <a:spAutoFit/>
          </a:bodyPr>
          <a:lstStyle/>
          <a:p>
            <a:r>
              <a:rPr lang="en-US" sz="2700" dirty="0"/>
              <a:t>Current Active EZ: Bucks County </a:t>
            </a:r>
            <a:r>
              <a:rPr lang="en-US" sz="2100" dirty="0"/>
              <a:t>(Bristol, Levittown, Bensalem, Lower Southampton, Morrisville, Penndel, </a:t>
            </a:r>
            <a:r>
              <a:rPr lang="en-US" sz="2100" dirty="0" err="1"/>
              <a:t>Tullytown</a:t>
            </a:r>
            <a:r>
              <a:rPr lang="en-US" sz="2100" dirty="0"/>
              <a:t>, Falls Township )</a:t>
            </a:r>
          </a:p>
          <a:p>
            <a:r>
              <a:rPr lang="en-US" sz="2700" dirty="0"/>
              <a:t>Main Street: Quakertown, PA </a:t>
            </a:r>
          </a:p>
        </p:txBody>
      </p:sp>
    </p:spTree>
    <p:extLst>
      <p:ext uri="{BB962C8B-B14F-4D97-AF65-F5344CB8AC3E}">
        <p14:creationId xmlns:p14="http://schemas.microsoft.com/office/powerpoint/2010/main" val="1162233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515E1F-D01F-7AE3-CEAC-D7AF2D3B66A1}"/>
              </a:ext>
            </a:extLst>
          </p:cNvPr>
          <p:cNvSpPr>
            <a:spLocks noGrp="1"/>
          </p:cNvSpPr>
          <p:nvPr>
            <p:ph type="title"/>
          </p:nvPr>
        </p:nvSpPr>
        <p:spPr/>
        <p:txBody>
          <a:bodyPr/>
          <a:lstStyle/>
          <a:p>
            <a:r>
              <a:rPr lang="en-US" dirty="0"/>
              <a:t>2025-2026 Project Priorities </a:t>
            </a:r>
          </a:p>
        </p:txBody>
      </p:sp>
      <p:sp>
        <p:nvSpPr>
          <p:cNvPr id="3" name="Slide Number Placeholder 2">
            <a:extLst>
              <a:ext uri="{FF2B5EF4-FFF2-40B4-BE49-F238E27FC236}">
                <a16:creationId xmlns:a16="http://schemas.microsoft.com/office/drawing/2014/main" id="{56AF02A8-501F-3A6F-D12A-93A7E70283EF}"/>
              </a:ext>
            </a:extLst>
          </p:cNvPr>
          <p:cNvSpPr>
            <a:spLocks noGrp="1"/>
          </p:cNvSpPr>
          <p:nvPr>
            <p:ph type="sldNum" sz="quarter" idx="12"/>
          </p:nvPr>
        </p:nvSpPr>
        <p:spPr/>
        <p:txBody>
          <a:bodyPr/>
          <a:lstStyle/>
          <a:p>
            <a:fld id="{365B981D-4030-6842-946E-1F7B39BFC8BB}" type="slidenum">
              <a:rPr lang="en-US" smtClean="0"/>
              <a:pPr/>
              <a:t>15</a:t>
            </a:fld>
            <a:endParaRPr lang="en-US"/>
          </a:p>
        </p:txBody>
      </p:sp>
      <p:sp>
        <p:nvSpPr>
          <p:cNvPr id="7" name="Text Placeholder 6">
            <a:extLst>
              <a:ext uri="{FF2B5EF4-FFF2-40B4-BE49-F238E27FC236}">
                <a16:creationId xmlns:a16="http://schemas.microsoft.com/office/drawing/2014/main" id="{44F11F4A-5BFF-85AC-4284-BAECD70484DF}"/>
              </a:ext>
            </a:extLst>
          </p:cNvPr>
          <p:cNvSpPr>
            <a:spLocks noGrp="1"/>
          </p:cNvSpPr>
          <p:nvPr>
            <p:ph type="body" sz="quarter" idx="15"/>
          </p:nvPr>
        </p:nvSpPr>
        <p:spPr/>
        <p:txBody>
          <a:bodyPr/>
          <a:lstStyle/>
          <a:p>
            <a:pPr marL="0" indent="0">
              <a:buNone/>
            </a:pPr>
            <a:r>
              <a:rPr lang="en-US" sz="3000" dirty="0">
                <a:solidFill>
                  <a:schemeClr val="accent6"/>
                </a:solidFill>
              </a:rPr>
              <a:t>In FY2025-26, the Department will prioritize applications that align with the vision and goals of newly developed Commonwealth’s Housing Action Plan &amp; Economic Development Strategy. These priorities include: </a:t>
            </a:r>
          </a:p>
          <a:p>
            <a:pPr marL="0" indent="0">
              <a:buNone/>
            </a:pPr>
            <a:endParaRPr lang="en-US" sz="3000" dirty="0">
              <a:solidFill>
                <a:schemeClr val="accent6"/>
              </a:solidFill>
            </a:endParaRPr>
          </a:p>
          <a:p>
            <a:pPr lvl="1">
              <a:lnSpc>
                <a:spcPct val="150000"/>
              </a:lnSpc>
              <a:buFont typeface="Arial" panose="020B0604020202020204" pitchFamily="34" charset="0"/>
              <a:buChar char="•"/>
            </a:pPr>
            <a:r>
              <a:rPr lang="en-US" sz="3000" dirty="0">
                <a:solidFill>
                  <a:schemeClr val="accent6"/>
                </a:solidFill>
              </a:rPr>
              <a:t>Affordable Housing Development </a:t>
            </a:r>
          </a:p>
          <a:p>
            <a:pPr lvl="1">
              <a:lnSpc>
                <a:spcPct val="150000"/>
              </a:lnSpc>
              <a:buFont typeface="Arial" panose="020B0604020202020204" pitchFamily="34" charset="0"/>
              <a:buChar char="•"/>
            </a:pPr>
            <a:r>
              <a:rPr lang="en-US" sz="3000" dirty="0">
                <a:solidFill>
                  <a:schemeClr val="accent6"/>
                </a:solidFill>
              </a:rPr>
              <a:t>Affordable Housing Support Services </a:t>
            </a:r>
          </a:p>
          <a:p>
            <a:pPr lvl="1">
              <a:lnSpc>
                <a:spcPct val="150000"/>
              </a:lnSpc>
              <a:buFont typeface="Arial" panose="020B0604020202020204" pitchFamily="34" charset="0"/>
              <a:buChar char="•"/>
            </a:pPr>
            <a:r>
              <a:rPr lang="en-US" sz="3000" dirty="0">
                <a:solidFill>
                  <a:schemeClr val="accent6"/>
                </a:solidFill>
              </a:rPr>
              <a:t>Blight Elimination </a:t>
            </a:r>
          </a:p>
          <a:p>
            <a:pPr lvl="1">
              <a:lnSpc>
                <a:spcPct val="150000"/>
              </a:lnSpc>
              <a:buFont typeface="Arial" panose="020B0604020202020204" pitchFamily="34" charset="0"/>
              <a:buChar char="•"/>
            </a:pPr>
            <a:r>
              <a:rPr lang="en-US" sz="3000" dirty="0">
                <a:solidFill>
                  <a:schemeClr val="accent6"/>
                </a:solidFill>
              </a:rPr>
              <a:t>Community Economic Development </a:t>
            </a:r>
          </a:p>
          <a:p>
            <a:pPr lvl="1">
              <a:lnSpc>
                <a:spcPct val="150000"/>
              </a:lnSpc>
              <a:buFont typeface="Arial" panose="020B0604020202020204" pitchFamily="34" charset="0"/>
              <a:buChar char="•"/>
            </a:pPr>
            <a:r>
              <a:rPr lang="en-US" sz="3000" dirty="0">
                <a:solidFill>
                  <a:schemeClr val="accent6"/>
                </a:solidFill>
              </a:rPr>
              <a:t>Workforce Development &amp; Job Training</a:t>
            </a:r>
          </a:p>
        </p:txBody>
      </p:sp>
    </p:spTree>
    <p:extLst>
      <p:ext uri="{BB962C8B-B14F-4D97-AF65-F5344CB8AC3E}">
        <p14:creationId xmlns:p14="http://schemas.microsoft.com/office/powerpoint/2010/main" val="2981615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775E110-2C2B-5177-BF4B-38F1644F5455}"/>
              </a:ext>
            </a:extLst>
          </p:cNvPr>
          <p:cNvSpPr>
            <a:spLocks noGrp="1"/>
          </p:cNvSpPr>
          <p:nvPr>
            <p:ph type="body" sz="quarter" idx="10"/>
          </p:nvPr>
        </p:nvSpPr>
        <p:spPr>
          <a:xfrm>
            <a:off x="3230217" y="3924609"/>
            <a:ext cx="11827566" cy="2215991"/>
          </a:xfrm>
        </p:spPr>
        <p:txBody>
          <a:bodyPr/>
          <a:lstStyle/>
          <a:p>
            <a:r>
              <a:rPr lang="en-US" dirty="0">
                <a:latin typeface="Arial" panose="020B0604020202020204" pitchFamily="34" charset="0"/>
                <a:cs typeface="Arial" panose="020B0604020202020204" pitchFamily="34" charset="0"/>
              </a:rPr>
              <a:t>Understanding and Using Tax Credits</a:t>
            </a:r>
            <a:endParaRPr lang="en-US" dirty="0">
              <a:solidFill>
                <a:schemeClr val="tx2"/>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1419635-6A8E-1354-C9C3-6B2CA23822E7}"/>
              </a:ext>
            </a:extLst>
          </p:cNvPr>
          <p:cNvSpPr>
            <a:spLocks noGrp="1"/>
          </p:cNvSpPr>
          <p:nvPr>
            <p:ph type="sldNum" sz="quarter" idx="4294967295"/>
          </p:nvPr>
        </p:nvSpPr>
        <p:spPr>
          <a:xfrm>
            <a:off x="17373600" y="9165433"/>
            <a:ext cx="914400" cy="547688"/>
          </a:xfrm>
        </p:spPr>
        <p:txBody>
          <a:bodyPr/>
          <a:lstStyle/>
          <a:p>
            <a:pPr defTabSz="1828755">
              <a:defRPr/>
            </a:pPr>
            <a:fld id="{365B981D-4030-6842-946E-1F7B39BFC8BB}" type="slidenum">
              <a:rPr lang="en-US" sz="1800">
                <a:solidFill>
                  <a:srgbClr val="112E47">
                    <a:tint val="75000"/>
                  </a:srgbClr>
                </a:solidFill>
                <a:latin typeface="Plus Jakarta Sans" pitchFamily="2" charset="77"/>
                <a:cs typeface="Arial" panose="020B0604020202020204" pitchFamily="34" charset="0"/>
              </a:rPr>
              <a:pPr defTabSz="1828755">
                <a:defRPr/>
              </a:pPr>
              <a:t>16</a:t>
            </a:fld>
            <a:endParaRPr lang="en-US" sz="1800">
              <a:solidFill>
                <a:srgbClr val="112E47">
                  <a:tint val="75000"/>
                </a:srgbClr>
              </a:solidFill>
              <a:latin typeface="Plus Jakarta Sans" pitchFamily="2" charset="77"/>
              <a:cs typeface="Arial" panose="020B0604020202020204" pitchFamily="34" charset="0"/>
            </a:endParaRPr>
          </a:p>
        </p:txBody>
      </p:sp>
    </p:spTree>
    <p:extLst>
      <p:ext uri="{BB962C8B-B14F-4D97-AF65-F5344CB8AC3E}">
        <p14:creationId xmlns:p14="http://schemas.microsoft.com/office/powerpoint/2010/main" val="38798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9C776C-BBBF-175E-DFD1-B6D0DDDF3DBC}"/>
              </a:ext>
            </a:extLst>
          </p:cNvPr>
          <p:cNvSpPr>
            <a:spLocks noGrp="1"/>
          </p:cNvSpPr>
          <p:nvPr>
            <p:ph type="title"/>
          </p:nvPr>
        </p:nvSpPr>
        <p:spPr/>
        <p:txBody>
          <a:bodyPr/>
          <a:lstStyle/>
          <a:p>
            <a:pPr>
              <a:lnSpc>
                <a:spcPct val="89672"/>
              </a:lnSpc>
            </a:pPr>
            <a:r>
              <a:rPr lang="en-US" dirty="0"/>
              <a:t>Understanding Tax Credits</a:t>
            </a:r>
            <a:endParaRPr lang="en-US"/>
          </a:p>
        </p:txBody>
      </p:sp>
      <p:sp>
        <p:nvSpPr>
          <p:cNvPr id="4" name="Text Placeholder 3">
            <a:extLst>
              <a:ext uri="{FF2B5EF4-FFF2-40B4-BE49-F238E27FC236}">
                <a16:creationId xmlns:a16="http://schemas.microsoft.com/office/drawing/2014/main" id="{70CBAAE7-FD19-C64E-330D-ED2A1DF9CB33}"/>
              </a:ext>
            </a:extLst>
          </p:cNvPr>
          <p:cNvSpPr>
            <a:spLocks noGrp="1"/>
          </p:cNvSpPr>
          <p:nvPr>
            <p:ph type="body" sz="quarter" idx="15"/>
          </p:nvPr>
        </p:nvSpPr>
        <p:spPr>
          <a:xfrm>
            <a:off x="824933" y="4607294"/>
            <a:ext cx="7432370" cy="4668971"/>
          </a:xfrm>
        </p:spPr>
        <p:txBody>
          <a:bodyPr/>
          <a:lstStyle/>
          <a:p>
            <a:pPr marL="685800" indent="-685800"/>
            <a:r>
              <a:rPr lang="en-US" sz="2700" dirty="0"/>
              <a:t>Reduce taxable income.</a:t>
            </a:r>
          </a:p>
          <a:p>
            <a:pPr marL="685800" indent="-685800"/>
            <a:r>
              <a:rPr lang="en-US" sz="2700" dirty="0"/>
              <a:t>Can be itemized or standard.</a:t>
            </a:r>
          </a:p>
          <a:p>
            <a:pPr marL="685800" indent="-685800"/>
            <a:r>
              <a:rPr lang="en-US" sz="2700" dirty="0"/>
              <a:t>The more income made, the more valuable a deduction.</a:t>
            </a:r>
          </a:p>
          <a:p>
            <a:pPr marL="685800" indent="-685800"/>
            <a:r>
              <a:rPr lang="en-US" sz="2700" dirty="0"/>
              <a:t>Some deductions are limited based on your income and other factors.</a:t>
            </a:r>
          </a:p>
          <a:p>
            <a:pPr marL="685800" indent="-685800"/>
            <a:r>
              <a:rPr lang="en-US" sz="2700" dirty="0"/>
              <a:t>Charitable contribution.</a:t>
            </a:r>
            <a:endParaRPr lang="en-US" dirty="0"/>
          </a:p>
        </p:txBody>
      </p:sp>
      <p:sp>
        <p:nvSpPr>
          <p:cNvPr id="5" name="Text Placeholder 3">
            <a:extLst>
              <a:ext uri="{FF2B5EF4-FFF2-40B4-BE49-F238E27FC236}">
                <a16:creationId xmlns:a16="http://schemas.microsoft.com/office/drawing/2014/main" id="{94AB16D7-1CDF-2B0A-5924-BA0ADC05F011}"/>
              </a:ext>
            </a:extLst>
          </p:cNvPr>
          <p:cNvSpPr txBox="1">
            <a:spLocks/>
          </p:cNvSpPr>
          <p:nvPr/>
        </p:nvSpPr>
        <p:spPr>
          <a:xfrm>
            <a:off x="9601793" y="4607294"/>
            <a:ext cx="7640190" cy="4668971"/>
          </a:xfrm>
          <a:prstGeom prst="rect">
            <a:avLst/>
          </a:prstGeom>
        </p:spPr>
        <p:txBody>
          <a:bodyPr vert="horz" lIns="0" tIns="0" rIns="0" bIns="0" rtlCol="0">
            <a:noAutofit/>
          </a:bodyPr>
          <a:lstStyle>
            <a:lvl1pPr marL="0" indent="0" algn="l" defTabSz="914377" rtl="0" eaLnBrk="1" latinLnBrk="0" hangingPunct="1">
              <a:lnSpc>
                <a:spcPct val="90000"/>
              </a:lnSpc>
              <a:spcBef>
                <a:spcPts val="1000"/>
              </a:spcBef>
              <a:buFont typeface="Arial" panose="020B0604020202020204" pitchFamily="34" charset="0"/>
              <a:buNone/>
              <a:defRPr sz="2800" b="0" i="0" kern="1200" baseline="0">
                <a:solidFill>
                  <a:srgbClr val="112E47"/>
                </a:solidFill>
                <a:latin typeface="Arial" panose="020B0604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baseline="0">
                <a:solidFill>
                  <a:srgbClr val="112E47"/>
                </a:solidFill>
                <a:latin typeface="Arial" panose="020B0604020202020204" pitchFamily="34" charset="0"/>
                <a:ea typeface="+mn-ea"/>
                <a:cs typeface="+mn-cs"/>
              </a:defRPr>
            </a:lvl2pPr>
            <a:lvl3pPr marL="1142971" indent="-228594" algn="l" defTabSz="914377" rtl="0" eaLnBrk="1" latinLnBrk="0" hangingPunct="1">
              <a:lnSpc>
                <a:spcPct val="90000"/>
              </a:lnSpc>
              <a:spcBef>
                <a:spcPts val="500"/>
              </a:spcBef>
              <a:buFont typeface="Courier New" panose="02070309020205020404" pitchFamily="49" charset="0"/>
              <a:buChar char="o"/>
              <a:defRPr sz="1867" b="0" i="0" kern="1200" baseline="0">
                <a:solidFill>
                  <a:srgbClr val="112E47"/>
                </a:solidFill>
                <a:latin typeface="Arial" panose="020B0604020202020204" pitchFamily="34" charset="0"/>
                <a:ea typeface="+mn-ea"/>
                <a:cs typeface="+mn-cs"/>
              </a:defRPr>
            </a:lvl3pPr>
            <a:lvl4pPr marL="1600160" indent="-228594" algn="l" defTabSz="914377" rtl="0" eaLnBrk="1" latinLnBrk="0" hangingPunct="1">
              <a:lnSpc>
                <a:spcPct val="90000"/>
              </a:lnSpc>
              <a:spcBef>
                <a:spcPts val="500"/>
              </a:spcBef>
              <a:buFont typeface="System Font Regular"/>
              <a:buChar char="–"/>
              <a:defRPr sz="1867" b="0" i="0" kern="1200" baseline="0">
                <a:solidFill>
                  <a:srgbClr val="112E47"/>
                </a:solidFill>
                <a:latin typeface="Arial" panose="020B0604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baseline="0">
                <a:solidFill>
                  <a:srgbClr val="112E47"/>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defTabSz="1371566">
              <a:spcBef>
                <a:spcPts val="1500"/>
              </a:spcBef>
              <a:buFont typeface="Arial" panose="020B0604020202020204" pitchFamily="34" charset="0"/>
              <a:buChar char="•"/>
              <a:defRPr/>
            </a:pPr>
            <a:r>
              <a:rPr lang="en-US" sz="2700" dirty="0"/>
              <a:t>A tax credit is an amount of money a taxpayer can subtract from the amount of tax they owe to the government.</a:t>
            </a:r>
          </a:p>
          <a:p>
            <a:pPr marL="685800" indent="-685800" defTabSz="1371566">
              <a:spcBef>
                <a:spcPts val="1500"/>
              </a:spcBef>
              <a:buFont typeface="Arial" panose="020B0604020202020204" pitchFamily="34" charset="0"/>
              <a:buChar char="•"/>
              <a:defRPr/>
            </a:pPr>
            <a:r>
              <a:rPr lang="en-US" sz="2700" dirty="0"/>
              <a:t>Tax credit programs such as NAP do not offer actual dollars for funding.</a:t>
            </a:r>
          </a:p>
          <a:p>
            <a:pPr marL="685800" indent="-685800" defTabSz="1371566">
              <a:spcBef>
                <a:spcPts val="1500"/>
              </a:spcBef>
              <a:buFont typeface="Arial" panose="020B0604020202020204" pitchFamily="34" charset="0"/>
              <a:buChar char="•"/>
              <a:defRPr/>
            </a:pPr>
            <a:r>
              <a:rPr lang="en-US" sz="2700" dirty="0"/>
              <a:t>Tax credits are intended as an incentive for corporate partners to contribute real dollars in return for the tax credit. </a:t>
            </a:r>
          </a:p>
        </p:txBody>
      </p:sp>
      <p:pic>
        <p:nvPicPr>
          <p:cNvPr id="6" name="Picture 5" descr="A pair of scissors with a tax sign&#10;&#10;Description automatically generated">
            <a:extLst>
              <a:ext uri="{FF2B5EF4-FFF2-40B4-BE49-F238E27FC236}">
                <a16:creationId xmlns:a16="http://schemas.microsoft.com/office/drawing/2014/main" id="{11B39100-DA13-51B3-FF1B-630A16FBB1E7}"/>
              </a:ext>
            </a:extLst>
          </p:cNvPr>
          <p:cNvPicPr>
            <a:picLocks noChangeAspect="1"/>
          </p:cNvPicPr>
          <p:nvPr/>
        </p:nvPicPr>
        <p:blipFill>
          <a:blip r:embed="rId2">
            <a:duotone>
              <a:schemeClr val="accent1">
                <a:shade val="45000"/>
                <a:satMod val="135000"/>
              </a:schemeClr>
              <a:prstClr val="white"/>
            </a:duotone>
          </a:blip>
          <a:stretch>
            <a:fillRect/>
          </a:stretch>
        </p:blipFill>
        <p:spPr>
          <a:xfrm>
            <a:off x="4068653" y="2697608"/>
            <a:ext cx="1568459" cy="1798854"/>
          </a:xfrm>
          <a:prstGeom prst="rect">
            <a:avLst/>
          </a:prstGeom>
        </p:spPr>
      </p:pic>
      <p:pic>
        <p:nvPicPr>
          <p:cNvPr id="7" name="Picture 6" descr="A hand holding a coin&#10;&#10;Description automatically generated">
            <a:extLst>
              <a:ext uri="{FF2B5EF4-FFF2-40B4-BE49-F238E27FC236}">
                <a16:creationId xmlns:a16="http://schemas.microsoft.com/office/drawing/2014/main" id="{351DE8F7-25DA-B132-A753-BF4C65427887}"/>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3011101" y="2747538"/>
            <a:ext cx="1896402" cy="1688358"/>
          </a:xfrm>
          <a:prstGeom prst="rect">
            <a:avLst/>
          </a:prstGeom>
        </p:spPr>
      </p:pic>
      <p:sp>
        <p:nvSpPr>
          <p:cNvPr id="9" name="TextBox 8">
            <a:extLst>
              <a:ext uri="{FF2B5EF4-FFF2-40B4-BE49-F238E27FC236}">
                <a16:creationId xmlns:a16="http://schemas.microsoft.com/office/drawing/2014/main" id="{94F6F75D-3D02-B787-D13E-E168EB08BAE6}"/>
              </a:ext>
            </a:extLst>
          </p:cNvPr>
          <p:cNvSpPr txBox="1"/>
          <p:nvPr/>
        </p:nvSpPr>
        <p:spPr>
          <a:xfrm>
            <a:off x="823871" y="3343358"/>
            <a:ext cx="2964873" cy="738664"/>
          </a:xfrm>
          <a:prstGeom prst="rect">
            <a:avLst/>
          </a:prstGeom>
          <a:solidFill>
            <a:srgbClr val="112E47"/>
          </a:solidFill>
        </p:spPr>
        <p:txBody>
          <a:bodyPr wrap="square">
            <a:spAutoFit/>
          </a:bodyPr>
          <a:lstStyle/>
          <a:p>
            <a:pPr algn="ctr" defTabSz="685800">
              <a:defRPr/>
            </a:pPr>
            <a:r>
              <a:rPr lang="en-US" sz="4200" b="1" dirty="0">
                <a:solidFill>
                  <a:prstClr val="white"/>
                </a:solidFill>
                <a:latin typeface="Arial" panose="020B0604020202020204" pitchFamily="34" charset="0"/>
                <a:cs typeface="Arial" panose="020B0604020202020204" pitchFamily="34" charset="0"/>
              </a:rPr>
              <a:t>Deduction</a:t>
            </a:r>
          </a:p>
        </p:txBody>
      </p:sp>
      <p:sp>
        <p:nvSpPr>
          <p:cNvPr id="10" name="TextBox 9">
            <a:extLst>
              <a:ext uri="{FF2B5EF4-FFF2-40B4-BE49-F238E27FC236}">
                <a16:creationId xmlns:a16="http://schemas.microsoft.com/office/drawing/2014/main" id="{7474E9DE-80D1-D59C-25FA-498F007FF809}"/>
              </a:ext>
            </a:extLst>
          </p:cNvPr>
          <p:cNvSpPr txBox="1"/>
          <p:nvPr/>
        </p:nvSpPr>
        <p:spPr>
          <a:xfrm>
            <a:off x="9601793" y="3352076"/>
            <a:ext cx="2964873" cy="738664"/>
          </a:xfrm>
          <a:prstGeom prst="rect">
            <a:avLst/>
          </a:prstGeom>
          <a:solidFill>
            <a:srgbClr val="112E47"/>
          </a:solidFill>
        </p:spPr>
        <p:txBody>
          <a:bodyPr wrap="square">
            <a:spAutoFit/>
          </a:bodyPr>
          <a:lstStyle/>
          <a:p>
            <a:pPr algn="ctr" defTabSz="685800">
              <a:defRPr/>
            </a:pPr>
            <a:r>
              <a:rPr lang="en-US" sz="4200" b="1" dirty="0">
                <a:solidFill>
                  <a:prstClr val="white"/>
                </a:solidFill>
                <a:latin typeface="Arial" panose="020B0604020202020204" pitchFamily="34" charset="0"/>
                <a:cs typeface="Arial" panose="020B0604020202020204" pitchFamily="34" charset="0"/>
              </a:rPr>
              <a:t>Credit</a:t>
            </a:r>
          </a:p>
        </p:txBody>
      </p:sp>
      <p:cxnSp>
        <p:nvCxnSpPr>
          <p:cNvPr id="12" name="Straight Connector 11">
            <a:extLst>
              <a:ext uri="{FF2B5EF4-FFF2-40B4-BE49-F238E27FC236}">
                <a16:creationId xmlns:a16="http://schemas.microsoft.com/office/drawing/2014/main" id="{94950AC0-D664-EB28-C02C-59DF4D311059}"/>
              </a:ext>
            </a:extLst>
          </p:cNvPr>
          <p:cNvCxnSpPr>
            <a:cxnSpLocks/>
          </p:cNvCxnSpPr>
          <p:nvPr/>
        </p:nvCxnSpPr>
        <p:spPr>
          <a:xfrm>
            <a:off x="8797637" y="2697608"/>
            <a:ext cx="0" cy="5836793"/>
          </a:xfrm>
          <a:prstGeom prst="line">
            <a:avLst/>
          </a:prstGeom>
          <a:ln w="25400"/>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79A9ACEB-FD49-EBB2-079B-147DFF26E918}"/>
              </a:ext>
            </a:extLst>
          </p:cNvPr>
          <p:cNvSpPr txBox="1"/>
          <p:nvPr/>
        </p:nvSpPr>
        <p:spPr>
          <a:xfrm>
            <a:off x="0" y="9605876"/>
            <a:ext cx="18288000" cy="470898"/>
          </a:xfrm>
          <a:prstGeom prst="rect">
            <a:avLst/>
          </a:prstGeom>
          <a:noFill/>
        </p:spPr>
        <p:txBody>
          <a:bodyPr wrap="square" lIns="137160" tIns="68580" rIns="137160" bIns="68580" anchor="t">
            <a:spAutoFit/>
          </a:bodyPr>
          <a:lstStyle/>
          <a:p>
            <a:pPr algn="ctr" defTabSz="685800">
              <a:lnSpc>
                <a:spcPct val="90000"/>
              </a:lnSpc>
              <a:defRPr/>
            </a:pPr>
            <a:r>
              <a:rPr lang="en-US" sz="2400" i="1" dirty="0">
                <a:solidFill>
                  <a:srgbClr val="112E47"/>
                </a:solidFill>
                <a:latin typeface="Arial"/>
                <a:cs typeface="Arial"/>
              </a:rPr>
              <a:t>*NAP tax credits may be used the year of contribution or during one of the 5 subsequent years. </a:t>
            </a:r>
            <a:endParaRPr lang="en-US" sz="2400" i="1" dirty="0">
              <a:solidFill>
                <a:srgbClr val="112E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651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D32F-DE06-5548-F5D7-3895F14F3782}"/>
              </a:ext>
            </a:extLst>
          </p:cNvPr>
          <p:cNvSpPr>
            <a:spLocks noGrp="1"/>
          </p:cNvSpPr>
          <p:nvPr>
            <p:ph type="title"/>
          </p:nvPr>
        </p:nvSpPr>
        <p:spPr/>
        <p:txBody>
          <a:bodyPr/>
          <a:lstStyle/>
          <a:p>
            <a:pPr>
              <a:lnSpc>
                <a:spcPct val="89672"/>
              </a:lnSpc>
            </a:pPr>
            <a:r>
              <a:rPr lang="en-US" dirty="0"/>
              <a:t>Tax Details</a:t>
            </a:r>
          </a:p>
        </p:txBody>
      </p:sp>
      <p:sp>
        <p:nvSpPr>
          <p:cNvPr id="3" name="Slide Number Placeholder 2">
            <a:extLst>
              <a:ext uri="{FF2B5EF4-FFF2-40B4-BE49-F238E27FC236}">
                <a16:creationId xmlns:a16="http://schemas.microsoft.com/office/drawing/2014/main" id="{976A3FE2-E863-E2C3-559C-5C5F0792F148}"/>
              </a:ext>
            </a:extLst>
          </p:cNvPr>
          <p:cNvSpPr>
            <a:spLocks noGrp="1"/>
          </p:cNvSpPr>
          <p:nvPr>
            <p:ph type="sldNum" sz="quarter" idx="12"/>
          </p:nvPr>
        </p:nvSpPr>
        <p:spPr/>
        <p:txBody>
          <a:bodyPr/>
          <a:lstStyle/>
          <a:p>
            <a:pPr defTabSz="685800">
              <a:defRPr/>
            </a:pPr>
            <a:fld id="{365B981D-4030-6842-946E-1F7B39BFC8BB}" type="slidenum">
              <a:rPr lang="en-US"/>
              <a:pPr defTabSz="685800">
                <a:defRPr/>
              </a:pPr>
              <a:t>18</a:t>
            </a:fld>
            <a:endParaRPr lang="en-US"/>
          </a:p>
        </p:txBody>
      </p:sp>
      <p:sp>
        <p:nvSpPr>
          <p:cNvPr id="5" name="Text Placeholder 4">
            <a:extLst>
              <a:ext uri="{FF2B5EF4-FFF2-40B4-BE49-F238E27FC236}">
                <a16:creationId xmlns:a16="http://schemas.microsoft.com/office/drawing/2014/main" id="{19A2FFCD-C9FC-56C4-5D5B-3788490F9F06}"/>
              </a:ext>
            </a:extLst>
          </p:cNvPr>
          <p:cNvSpPr>
            <a:spLocks noGrp="1"/>
          </p:cNvSpPr>
          <p:nvPr>
            <p:ph type="body" sz="quarter" idx="15"/>
          </p:nvPr>
        </p:nvSpPr>
        <p:spPr/>
        <p:txBody>
          <a:bodyPr vert="horz" lIns="137160" tIns="68580" rIns="137160" bIns="68580" rtlCol="0" anchor="t">
            <a:noAutofit/>
          </a:bodyPr>
          <a:lstStyle/>
          <a:p>
            <a:pPr marL="0" indent="0">
              <a:buNone/>
            </a:pPr>
            <a:r>
              <a:rPr lang="en-US" b="1" dirty="0"/>
              <a:t>Taxes Eligible for NAP Deductions</a:t>
            </a:r>
          </a:p>
          <a:p>
            <a:r>
              <a:rPr lang="en-US" sz="3000" dirty="0">
                <a:latin typeface="Arial"/>
                <a:cs typeface="Arial"/>
              </a:rPr>
              <a:t>Corporate Net Income</a:t>
            </a:r>
          </a:p>
          <a:p>
            <a:r>
              <a:rPr lang="en-US" sz="3000" dirty="0"/>
              <a:t>Bank and Trust Company Shares Tax</a:t>
            </a:r>
          </a:p>
          <a:p>
            <a:r>
              <a:rPr lang="en-US" sz="3000" dirty="0"/>
              <a:t>Title Insurance Company Shares Tax</a:t>
            </a:r>
          </a:p>
          <a:p>
            <a:r>
              <a:rPr lang="en-US" sz="3000" dirty="0"/>
              <a:t>Insurance (Gross) Premiums Tax</a:t>
            </a:r>
          </a:p>
          <a:p>
            <a:r>
              <a:rPr lang="en-US" sz="3000" dirty="0"/>
              <a:t>Mutual Thrift Institutions Tax</a:t>
            </a:r>
          </a:p>
          <a:p>
            <a:r>
              <a:rPr lang="en-US" sz="3000" dirty="0"/>
              <a:t>Personal Income Tax (only if being passed-through from a corporate entity</a:t>
            </a:r>
          </a:p>
        </p:txBody>
      </p:sp>
      <p:sp>
        <p:nvSpPr>
          <p:cNvPr id="6" name="Text Placeholder 5">
            <a:extLst>
              <a:ext uri="{FF2B5EF4-FFF2-40B4-BE49-F238E27FC236}">
                <a16:creationId xmlns:a16="http://schemas.microsoft.com/office/drawing/2014/main" id="{18EB7418-A076-6F22-0686-373C8B312312}"/>
              </a:ext>
            </a:extLst>
          </p:cNvPr>
          <p:cNvSpPr>
            <a:spLocks noGrp="1"/>
          </p:cNvSpPr>
          <p:nvPr>
            <p:ph type="body" sz="quarter" idx="16"/>
          </p:nvPr>
        </p:nvSpPr>
        <p:spPr>
          <a:xfrm>
            <a:off x="12991383" y="4890654"/>
            <a:ext cx="4899741" cy="4283415"/>
          </a:xfrm>
        </p:spPr>
        <p:txBody>
          <a:bodyPr/>
          <a:lstStyle/>
          <a:p>
            <a:pPr marL="0" indent="0">
              <a:buNone/>
            </a:pPr>
            <a:r>
              <a:rPr lang="en-US" b="1" dirty="0"/>
              <a:t>Eligible contributions</a:t>
            </a:r>
          </a:p>
          <a:p>
            <a:r>
              <a:rPr lang="en-US" dirty="0"/>
              <a:t>Cash</a:t>
            </a:r>
          </a:p>
          <a:p>
            <a:r>
              <a:rPr lang="en-US" dirty="0"/>
              <a:t>In-Kind (e.g. equipment, food, real estate, etc.)</a:t>
            </a:r>
          </a:p>
          <a:p>
            <a:r>
              <a:rPr lang="en-US" dirty="0"/>
              <a:t>Job Training</a:t>
            </a:r>
          </a:p>
          <a:p>
            <a:r>
              <a:rPr lang="en-US" dirty="0"/>
              <a:t>Real Estate Contribution</a:t>
            </a:r>
          </a:p>
          <a:p>
            <a:r>
              <a:rPr lang="en-US" dirty="0"/>
              <a:t>Technical Assistance</a:t>
            </a:r>
          </a:p>
        </p:txBody>
      </p:sp>
      <p:pic>
        <p:nvPicPr>
          <p:cNvPr id="7" name="Picture 6" descr="Icon&#10;&#10;Description automatically generated">
            <a:extLst>
              <a:ext uri="{FF2B5EF4-FFF2-40B4-BE49-F238E27FC236}">
                <a16:creationId xmlns:a16="http://schemas.microsoft.com/office/drawing/2014/main" id="{D8CBE367-E032-1761-56EB-676DAE188B58}"/>
              </a:ext>
            </a:extLst>
          </p:cNvPr>
          <p:cNvPicPr>
            <a:picLocks noChangeAspect="1"/>
          </p:cNvPicPr>
          <p:nvPr/>
        </p:nvPicPr>
        <p:blipFill>
          <a:blip r:embed="rId2">
            <a:duotone>
              <a:prstClr val="black"/>
              <a:schemeClr val="tx2">
                <a:tint val="45000"/>
                <a:satMod val="400000"/>
              </a:schemeClr>
            </a:duotone>
          </a:blip>
          <a:stretch>
            <a:fillRect/>
          </a:stretch>
        </p:blipFill>
        <p:spPr>
          <a:xfrm>
            <a:off x="14716637" y="2834703"/>
            <a:ext cx="1449234" cy="1702122"/>
          </a:xfrm>
          <a:prstGeom prst="rect">
            <a:avLst/>
          </a:prstGeom>
        </p:spPr>
      </p:pic>
      <p:sp>
        <p:nvSpPr>
          <p:cNvPr id="4" name="Text Placeholder 3">
            <a:extLst>
              <a:ext uri="{FF2B5EF4-FFF2-40B4-BE49-F238E27FC236}">
                <a16:creationId xmlns:a16="http://schemas.microsoft.com/office/drawing/2014/main" id="{1D251174-A6AA-20EF-9F36-782690A59295}"/>
              </a:ext>
            </a:extLst>
          </p:cNvPr>
          <p:cNvSpPr txBox="1">
            <a:spLocks/>
          </p:cNvSpPr>
          <p:nvPr/>
        </p:nvSpPr>
        <p:spPr>
          <a:xfrm>
            <a:off x="546788" y="8617745"/>
            <a:ext cx="11620638" cy="547689"/>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2800" kern="1200" baseline="0">
                <a:solidFill>
                  <a:srgbClr val="112E47"/>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baseline="0">
                <a:solidFill>
                  <a:srgbClr val="112E47"/>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baseline="0">
                <a:solidFill>
                  <a:srgbClr val="112E47"/>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baseline="0">
                <a:solidFill>
                  <a:srgbClr val="112E47"/>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baseline="0">
                <a:solidFill>
                  <a:srgbClr val="112E47"/>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85800">
              <a:buNone/>
              <a:defRPr/>
            </a:pPr>
            <a:r>
              <a:rPr lang="en-US" sz="2700" dirty="0"/>
              <a:t>DCED does not provide tax advice, and it is up to the business entity to consult their tax advisors concerning how their tax credits can and should be used. </a:t>
            </a:r>
          </a:p>
        </p:txBody>
      </p:sp>
    </p:spTree>
    <p:extLst>
      <p:ext uri="{BB962C8B-B14F-4D97-AF65-F5344CB8AC3E}">
        <p14:creationId xmlns:p14="http://schemas.microsoft.com/office/powerpoint/2010/main" val="442599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9C776C-BBBF-175E-DFD1-B6D0DDDF3DBC}"/>
              </a:ext>
            </a:extLst>
          </p:cNvPr>
          <p:cNvSpPr>
            <a:spLocks noGrp="1"/>
          </p:cNvSpPr>
          <p:nvPr>
            <p:ph type="title"/>
          </p:nvPr>
        </p:nvSpPr>
        <p:spPr/>
        <p:txBody>
          <a:bodyPr/>
          <a:lstStyle/>
          <a:p>
            <a:r>
              <a:rPr lang="en-US" b="1" dirty="0"/>
              <a:t>Obtention and Utilization of Tax Credits</a:t>
            </a:r>
          </a:p>
        </p:txBody>
      </p:sp>
      <p:sp>
        <p:nvSpPr>
          <p:cNvPr id="11" name="Text Placeholder 4">
            <a:extLst>
              <a:ext uri="{FF2B5EF4-FFF2-40B4-BE49-F238E27FC236}">
                <a16:creationId xmlns:a16="http://schemas.microsoft.com/office/drawing/2014/main" id="{AA646B92-D8DB-0FC2-7D01-3EC0D56265AC}"/>
              </a:ext>
            </a:extLst>
          </p:cNvPr>
          <p:cNvSpPr>
            <a:spLocks noGrp="1"/>
          </p:cNvSpPr>
          <p:nvPr>
            <p:ph type="body" sz="quarter" idx="15"/>
          </p:nvPr>
        </p:nvSpPr>
        <p:spPr>
          <a:xfrm>
            <a:off x="546786" y="2373219"/>
            <a:ext cx="15574266" cy="7344219"/>
          </a:xfrm>
        </p:spPr>
        <p:txBody>
          <a:bodyPr vert="horz" lIns="137160" tIns="68580" rIns="137160" bIns="68580" rtlCol="0" anchor="t">
            <a:noAutofit/>
          </a:bodyPr>
          <a:lstStyle/>
          <a:p>
            <a:pPr marL="0" indent="0">
              <a:buNone/>
            </a:pPr>
            <a:r>
              <a:rPr lang="en-US" sz="3600" b="1" dirty="0"/>
              <a:t>Contributor awarded NAP may exercise four options for use of the credits</a:t>
            </a:r>
          </a:p>
          <a:p>
            <a:r>
              <a:rPr lang="en-US" sz="3000" dirty="0"/>
              <a:t>Retain and Use</a:t>
            </a:r>
          </a:p>
          <a:p>
            <a:r>
              <a:rPr lang="en-US" sz="3000" dirty="0"/>
              <a:t>Carry-Forward</a:t>
            </a:r>
          </a:p>
          <a:p>
            <a:r>
              <a:rPr lang="en-US" sz="3000" dirty="0"/>
              <a:t>Sell or Assign</a:t>
            </a:r>
          </a:p>
          <a:p>
            <a:r>
              <a:rPr lang="en-US" sz="3000" dirty="0"/>
              <a:t>Pass through to another eligible entity</a:t>
            </a:r>
          </a:p>
          <a:p>
            <a:endParaRPr lang="en-US" sz="3000" dirty="0"/>
          </a:p>
          <a:p>
            <a:pPr marL="0" indent="0">
              <a:buNone/>
            </a:pPr>
            <a:r>
              <a:rPr lang="en-US" sz="3600" b="1" dirty="0"/>
              <a:t>Tax credits claimed will be first applied against the unpaid tax liability in which the credit is approved</a:t>
            </a:r>
            <a:endParaRPr lang="en-US" sz="3600" dirty="0"/>
          </a:p>
          <a:p>
            <a:r>
              <a:rPr lang="en-US" sz="3000" dirty="0"/>
              <a:t>Tax Credits provided by this article may be carried forward a maximum of five years</a:t>
            </a:r>
          </a:p>
          <a:p>
            <a:r>
              <a:rPr lang="en-US" sz="3000" dirty="0"/>
              <a:t>A taxpayer may not carry back or obtain a refund of any portion of an unused credit</a:t>
            </a:r>
          </a:p>
          <a:p>
            <a:r>
              <a:rPr lang="en-US" sz="3000" dirty="0"/>
              <a:t>A taxpayer, upon application to and approval by DCED, may sell or assign, in whole or in part, unused credits after the taxpayer has held the approved NAP credits for one (1) year</a:t>
            </a:r>
          </a:p>
        </p:txBody>
      </p:sp>
    </p:spTree>
    <p:extLst>
      <p:ext uri="{BB962C8B-B14F-4D97-AF65-F5344CB8AC3E}">
        <p14:creationId xmlns:p14="http://schemas.microsoft.com/office/powerpoint/2010/main" val="391079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4F99"/>
        </a:solidFill>
        <a:effectLst/>
      </p:bgPr>
    </p:bg>
    <p:spTree>
      <p:nvGrpSpPr>
        <p:cNvPr id="1" name=""/>
        <p:cNvGrpSpPr/>
        <p:nvPr/>
      </p:nvGrpSpPr>
      <p:grpSpPr>
        <a:xfrm>
          <a:off x="0" y="0"/>
          <a:ext cx="0" cy="0"/>
          <a:chOff x="0" y="0"/>
          <a:chExt cx="0" cy="0"/>
        </a:xfrm>
      </p:grpSpPr>
      <p:sp>
        <p:nvSpPr>
          <p:cNvPr id="2" name="AutoShape 2"/>
          <p:cNvSpPr/>
          <p:nvPr/>
        </p:nvSpPr>
        <p:spPr>
          <a:xfrm>
            <a:off x="380349" y="403412"/>
            <a:ext cx="17524789" cy="66255"/>
          </a:xfrm>
          <a:prstGeom prst="rect">
            <a:avLst/>
          </a:prstGeom>
          <a:solidFill>
            <a:srgbClr val="FFFFFF"/>
          </a:solidFill>
        </p:spPr>
        <p:txBody>
          <a:bodyPr/>
          <a:lstStyle/>
          <a:p>
            <a:endParaRPr lang="en-US"/>
          </a:p>
        </p:txBody>
      </p:sp>
      <p:sp>
        <p:nvSpPr>
          <p:cNvPr id="3" name="AutoShape 3"/>
          <p:cNvSpPr/>
          <p:nvPr/>
        </p:nvSpPr>
        <p:spPr>
          <a:xfrm>
            <a:off x="382862" y="9817333"/>
            <a:ext cx="17524789" cy="66255"/>
          </a:xfrm>
          <a:prstGeom prst="rect">
            <a:avLst/>
          </a:prstGeom>
          <a:solidFill>
            <a:srgbClr val="FFFFFF"/>
          </a:solidFill>
        </p:spPr>
        <p:txBody>
          <a:bodyPr/>
          <a:lstStyle/>
          <a:p>
            <a:endParaRPr lang="en-US"/>
          </a:p>
        </p:txBody>
      </p:sp>
      <p:sp>
        <p:nvSpPr>
          <p:cNvPr id="4" name="TextBox 4"/>
          <p:cNvSpPr txBox="1"/>
          <p:nvPr/>
        </p:nvSpPr>
        <p:spPr>
          <a:xfrm>
            <a:off x="2400332" y="1469489"/>
            <a:ext cx="13489849" cy="923925"/>
          </a:xfrm>
          <a:prstGeom prst="rect">
            <a:avLst/>
          </a:prstGeom>
        </p:spPr>
        <p:txBody>
          <a:bodyPr lIns="0" tIns="0" rIns="0" bIns="0" rtlCol="0" anchor="t">
            <a:spAutoFit/>
          </a:bodyPr>
          <a:lstStyle/>
          <a:p>
            <a:pPr algn="ctr">
              <a:lnSpc>
                <a:spcPts val="7200"/>
              </a:lnSpc>
            </a:pPr>
            <a:r>
              <a:rPr lang="en-US" sz="6000" b="1">
                <a:solidFill>
                  <a:srgbClr val="FFFFFF"/>
                </a:solidFill>
                <a:latin typeface="Georgia Pro Bold"/>
                <a:ea typeface="Georgia Pro Bold"/>
                <a:cs typeface="Georgia Pro Bold"/>
                <a:sym typeface="Georgia Pro Bold"/>
              </a:rPr>
              <a:t>Meet the Presenters</a:t>
            </a:r>
          </a:p>
        </p:txBody>
      </p:sp>
      <p:grpSp>
        <p:nvGrpSpPr>
          <p:cNvPr id="5" name="Group 5"/>
          <p:cNvGrpSpPr/>
          <p:nvPr/>
        </p:nvGrpSpPr>
        <p:grpSpPr>
          <a:xfrm>
            <a:off x="12752857" y="3447157"/>
            <a:ext cx="3787851" cy="4937502"/>
            <a:chOff x="0" y="0"/>
            <a:chExt cx="5050469" cy="6583336"/>
          </a:xfrm>
        </p:grpSpPr>
        <p:grpSp>
          <p:nvGrpSpPr>
            <p:cNvPr id="6" name="Group 6"/>
            <p:cNvGrpSpPr/>
            <p:nvPr/>
          </p:nvGrpSpPr>
          <p:grpSpPr>
            <a:xfrm>
              <a:off x="563827" y="0"/>
              <a:ext cx="3922814" cy="392281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p:spPr>
            <p:txBody>
              <a:bodyPr/>
              <a:lstStyle/>
              <a:p>
                <a:endParaRPr lang="en-US"/>
              </a:p>
            </p:txBody>
          </p:sp>
        </p:grpSp>
        <p:sp>
          <p:nvSpPr>
            <p:cNvPr id="8" name="TextBox 8"/>
            <p:cNvSpPr txBox="1"/>
            <p:nvPr/>
          </p:nvSpPr>
          <p:spPr>
            <a:xfrm>
              <a:off x="0" y="4552524"/>
              <a:ext cx="5050469" cy="2030812"/>
            </a:xfrm>
            <a:prstGeom prst="rect">
              <a:avLst/>
            </a:prstGeom>
          </p:spPr>
          <p:txBody>
            <a:bodyPr lIns="0" tIns="0" rIns="0" bIns="0" rtlCol="0" anchor="t">
              <a:spAutoFit/>
            </a:bodyPr>
            <a:lstStyle/>
            <a:p>
              <a:pPr algn="ctr">
                <a:lnSpc>
                  <a:spcPts val="2958"/>
                </a:lnSpc>
              </a:pPr>
              <a:r>
                <a:rPr lang="en-US" sz="2400">
                  <a:solidFill>
                    <a:srgbClr val="FFFFFF"/>
                  </a:solidFill>
                  <a:latin typeface="Libre Baskerville"/>
                  <a:ea typeface="Libre Baskerville"/>
                  <a:cs typeface="Libre Baskerville"/>
                  <a:sym typeface="Libre Baskerville"/>
                </a:rPr>
                <a:t>Lydia Messinger</a:t>
              </a:r>
              <a:endParaRPr lang="en-US" sz="2400">
                <a:solidFill>
                  <a:srgbClr val="FFFFFF"/>
                </a:solidFill>
                <a:latin typeface="Libre Baskerville"/>
                <a:ea typeface="Libre Baskerville"/>
                <a:cs typeface="Libre Baskerville"/>
              </a:endParaRPr>
            </a:p>
            <a:p>
              <a:pPr algn="ctr">
                <a:lnSpc>
                  <a:spcPts val="2958"/>
                </a:lnSpc>
              </a:pPr>
              <a:r>
                <a:rPr lang="en-US" sz="2400">
                  <a:solidFill>
                    <a:srgbClr val="FFFFFF"/>
                  </a:solidFill>
                  <a:latin typeface="Libre Baskerville"/>
                  <a:ea typeface="Libre Baskerville"/>
                  <a:cs typeface="Libre Baskerville"/>
                  <a:sym typeface="Libre Baskerville"/>
                </a:rPr>
                <a:t>​</a:t>
              </a:r>
              <a:endParaRPr lang="en-US" sz="2400">
                <a:solidFill>
                  <a:srgbClr val="FFFFFF"/>
                </a:solidFill>
                <a:latin typeface="Libre Baskerville"/>
                <a:ea typeface="Libre Baskerville"/>
                <a:cs typeface="Libre Baskerville"/>
              </a:endParaRPr>
            </a:p>
            <a:p>
              <a:pPr algn="ctr">
                <a:lnSpc>
                  <a:spcPts val="2958"/>
                </a:lnSpc>
              </a:pPr>
              <a:r>
                <a:rPr lang="en-US" sz="2400">
                  <a:solidFill>
                    <a:srgbClr val="FFFFFF"/>
                  </a:solidFill>
                  <a:latin typeface="Libre Baskerville"/>
                  <a:ea typeface="Libre Baskerville"/>
                  <a:cs typeface="Libre Baskerville"/>
                  <a:sym typeface="Libre Baskerville"/>
                </a:rPr>
                <a:t>Development Manager</a:t>
              </a:r>
              <a:endParaRPr lang="en-US" sz="2400">
                <a:solidFill>
                  <a:srgbClr val="FFFFFF"/>
                </a:solidFill>
                <a:latin typeface="Libre Baskerville"/>
                <a:ea typeface="Libre Baskerville"/>
                <a:cs typeface="Libre Baskerville"/>
              </a:endParaRPr>
            </a:p>
            <a:p>
              <a:pPr algn="ctr">
                <a:lnSpc>
                  <a:spcPts val="2958"/>
                </a:lnSpc>
              </a:pPr>
              <a:r>
                <a:rPr lang="en-US" sz="2400">
                  <a:solidFill>
                    <a:srgbClr val="FFFFFF"/>
                  </a:solidFill>
                  <a:latin typeface="Libre Baskerville"/>
                  <a:ea typeface="Libre Baskerville"/>
                  <a:cs typeface="Libre Baskerville"/>
                  <a:sym typeface="Libre Baskerville"/>
                </a:rPr>
                <a:t>RSVP Volunteers</a:t>
              </a:r>
              <a:endParaRPr lang="en-US" sz="2400">
                <a:solidFill>
                  <a:srgbClr val="FFFFFF"/>
                </a:solidFill>
                <a:latin typeface="Libre Baskerville"/>
                <a:ea typeface="Libre Baskerville"/>
                <a:cs typeface="Libre Baskerville"/>
              </a:endParaRPr>
            </a:p>
          </p:txBody>
        </p:sp>
      </p:grpSp>
      <p:grpSp>
        <p:nvGrpSpPr>
          <p:cNvPr id="9" name="Group 9"/>
          <p:cNvGrpSpPr/>
          <p:nvPr/>
        </p:nvGrpSpPr>
        <p:grpSpPr>
          <a:xfrm>
            <a:off x="7681924" y="3402761"/>
            <a:ext cx="3771906" cy="5379700"/>
            <a:chOff x="0" y="0"/>
            <a:chExt cx="5029208" cy="7172933"/>
          </a:xfrm>
        </p:grpSpPr>
        <p:grpSp>
          <p:nvGrpSpPr>
            <p:cNvPr id="10" name="Group 10"/>
            <p:cNvGrpSpPr/>
            <p:nvPr/>
          </p:nvGrpSpPr>
          <p:grpSpPr>
            <a:xfrm>
              <a:off x="556548" y="0"/>
              <a:ext cx="3922814" cy="39228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5919" b="-44174"/>
                </a:stretch>
              </a:blipFill>
            </p:spPr>
            <p:txBody>
              <a:bodyPr/>
              <a:lstStyle/>
              <a:p>
                <a:endParaRPr lang="en-US"/>
              </a:p>
            </p:txBody>
          </p:sp>
        </p:grpSp>
        <p:sp>
          <p:nvSpPr>
            <p:cNvPr id="12" name="TextBox 12"/>
            <p:cNvSpPr txBox="1"/>
            <p:nvPr/>
          </p:nvSpPr>
          <p:spPr>
            <a:xfrm>
              <a:off x="0" y="4629160"/>
              <a:ext cx="5029208" cy="2543773"/>
            </a:xfrm>
            <a:prstGeom prst="rect">
              <a:avLst/>
            </a:prstGeom>
          </p:spPr>
          <p:txBody>
            <a:bodyPr lIns="0" tIns="0" rIns="0" bIns="0" rtlCol="0" anchor="t">
              <a:spAutoFit/>
            </a:bodyPr>
            <a:lstStyle/>
            <a:p>
              <a:pPr algn="ctr">
                <a:lnSpc>
                  <a:spcPts val="2958"/>
                </a:lnSpc>
              </a:pPr>
              <a:r>
                <a:rPr lang="en-US" sz="2400">
                  <a:solidFill>
                    <a:srgbClr val="FFFFFF"/>
                  </a:solidFill>
                  <a:latin typeface="Libre Baskerville"/>
                  <a:ea typeface="Libre Baskerville"/>
                  <a:cs typeface="Libre Baskerville"/>
                  <a:sym typeface="Libre Baskerville"/>
                </a:rPr>
                <a:t>Betsy Roush</a:t>
              </a:r>
              <a:endParaRPr lang="en-US" sz="2400">
                <a:solidFill>
                  <a:srgbClr val="FFFFFF"/>
                </a:solidFill>
                <a:latin typeface="Libre Baskerville"/>
                <a:ea typeface="Libre Baskerville"/>
                <a:cs typeface="Libre Baskerville"/>
              </a:endParaRPr>
            </a:p>
            <a:p>
              <a:pPr algn="ctr">
                <a:lnSpc>
                  <a:spcPts val="2958"/>
                </a:lnSpc>
              </a:pPr>
              <a:r>
                <a:rPr lang="en-US" sz="2400">
                  <a:solidFill>
                    <a:srgbClr val="FFFFFF"/>
                  </a:solidFill>
                  <a:latin typeface="Libre Baskerville"/>
                  <a:ea typeface="Libre Baskerville"/>
                  <a:cs typeface="Libre Baskerville"/>
                  <a:sym typeface="Libre Baskerville"/>
                </a:rPr>
                <a:t>​</a:t>
              </a:r>
              <a:endParaRPr lang="en-US" sz="2400">
                <a:solidFill>
                  <a:srgbClr val="FFFFFF"/>
                </a:solidFill>
                <a:latin typeface="Libre Baskerville"/>
                <a:ea typeface="Libre Baskerville"/>
                <a:cs typeface="Libre Baskerville"/>
              </a:endParaRPr>
            </a:p>
            <a:p>
              <a:pPr algn="ctr">
                <a:lnSpc>
                  <a:spcPts val="2958"/>
                </a:lnSpc>
              </a:pPr>
              <a:r>
                <a:rPr lang="en-US" sz="2400">
                  <a:solidFill>
                    <a:srgbClr val="FFFFFF"/>
                  </a:solidFill>
                  <a:latin typeface="Libre Baskerville"/>
                  <a:ea typeface="Libre Baskerville"/>
                  <a:cs typeface="Libre Baskerville"/>
                  <a:sym typeface="Libre Baskerville"/>
                </a:rPr>
                <a:t>VP, Community Relations</a:t>
              </a:r>
              <a:endParaRPr lang="en-US" sz="2400">
                <a:solidFill>
                  <a:srgbClr val="FFFFFF"/>
                </a:solidFill>
                <a:latin typeface="Libre Baskerville"/>
                <a:ea typeface="Libre Baskerville"/>
                <a:cs typeface="Libre Baskerville"/>
              </a:endParaRPr>
            </a:p>
            <a:p>
              <a:pPr algn="ctr">
                <a:lnSpc>
                  <a:spcPts val="2958"/>
                </a:lnSpc>
              </a:pPr>
              <a:r>
                <a:rPr lang="en-US" sz="2400">
                  <a:solidFill>
                    <a:srgbClr val="FFFFFF"/>
                  </a:solidFill>
                  <a:latin typeface="Libre Baskerville"/>
                  <a:ea typeface="Libre Baskerville"/>
                  <a:cs typeface="Libre Baskerville"/>
                  <a:sym typeface="Libre Baskerville"/>
                </a:rPr>
                <a:t>Univest</a:t>
              </a:r>
              <a:endParaRPr lang="en-US" sz="2400">
                <a:solidFill>
                  <a:srgbClr val="FFFFFF"/>
                </a:solidFill>
                <a:latin typeface="Libre Baskerville"/>
                <a:ea typeface="Libre Baskerville"/>
                <a:cs typeface="Libre Baskerville"/>
              </a:endParaRPr>
            </a:p>
          </p:txBody>
        </p:sp>
      </p:grpSp>
      <p:grpSp>
        <p:nvGrpSpPr>
          <p:cNvPr id="13" name="Group 13"/>
          <p:cNvGrpSpPr/>
          <p:nvPr/>
        </p:nvGrpSpPr>
        <p:grpSpPr>
          <a:xfrm>
            <a:off x="1556889" y="3428765"/>
            <a:ext cx="5107844" cy="5359008"/>
            <a:chOff x="-250520" y="0"/>
            <a:chExt cx="6810458" cy="7145343"/>
          </a:xfrm>
        </p:grpSpPr>
        <p:grpSp>
          <p:nvGrpSpPr>
            <p:cNvPr id="14" name="Group 14"/>
            <p:cNvGrpSpPr/>
            <p:nvPr/>
          </p:nvGrpSpPr>
          <p:grpSpPr>
            <a:xfrm>
              <a:off x="1130671" y="0"/>
              <a:ext cx="3922814" cy="39228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txBody>
              <a:bodyPr/>
              <a:lstStyle/>
              <a:p>
                <a:endParaRPr lang="en-US"/>
              </a:p>
            </p:txBody>
          </p:sp>
        </p:grpSp>
        <p:sp>
          <p:nvSpPr>
            <p:cNvPr id="16" name="TextBox 16"/>
            <p:cNvSpPr txBox="1"/>
            <p:nvPr/>
          </p:nvSpPr>
          <p:spPr>
            <a:xfrm>
              <a:off x="-250520" y="4601570"/>
              <a:ext cx="6810458" cy="2543773"/>
            </a:xfrm>
            <a:prstGeom prst="rect">
              <a:avLst/>
            </a:prstGeom>
          </p:spPr>
          <p:txBody>
            <a:bodyPr wrap="square" lIns="0" tIns="0" rIns="0" bIns="0" rtlCol="0" anchor="t">
              <a:spAutoFit/>
            </a:bodyPr>
            <a:lstStyle/>
            <a:p>
              <a:pPr algn="ctr">
                <a:lnSpc>
                  <a:spcPts val="2958"/>
                </a:lnSpc>
              </a:pPr>
              <a:r>
                <a:rPr lang="en-US" sz="2400">
                  <a:solidFill>
                    <a:srgbClr val="FFFFFF"/>
                  </a:solidFill>
                  <a:latin typeface="Libre Baskerville"/>
                  <a:ea typeface="Libre Baskerville"/>
                  <a:cs typeface="Libre Baskerville"/>
                  <a:sym typeface="Libre Baskerville"/>
                </a:rPr>
                <a:t>Michael Shorr</a:t>
              </a:r>
              <a:endParaRPr lang="en-US" sz="2400">
                <a:solidFill>
                  <a:srgbClr val="FFFFFF"/>
                </a:solidFill>
                <a:latin typeface="Libre Baskerville"/>
                <a:ea typeface="Libre Baskerville"/>
                <a:cs typeface="Libre Baskerville"/>
              </a:endParaRPr>
            </a:p>
            <a:p>
              <a:pPr algn="ctr">
                <a:lnSpc>
                  <a:spcPts val="2958"/>
                </a:lnSpc>
              </a:pPr>
              <a:endParaRPr lang="en-US" sz="2400">
                <a:solidFill>
                  <a:srgbClr val="FFFFFF"/>
                </a:solidFill>
                <a:latin typeface="Libre Baskerville"/>
                <a:ea typeface="Libre Baskerville"/>
                <a:cs typeface="Libre Baskerville"/>
              </a:endParaRPr>
            </a:p>
            <a:p>
              <a:pPr algn="ctr">
                <a:lnSpc>
                  <a:spcPts val="2958"/>
                </a:lnSpc>
              </a:pPr>
              <a:r>
                <a:rPr lang="en-US" sz="2400">
                  <a:solidFill>
                    <a:srgbClr val="FFFFFF"/>
                  </a:solidFill>
                  <a:latin typeface="Libre Baskerville"/>
                  <a:ea typeface="Libre Baskerville"/>
                  <a:cs typeface="Libre Baskerville"/>
                  <a:sym typeface="Libre Baskerville"/>
                </a:rPr>
                <a:t>SEPA Regional Director </a:t>
              </a:r>
              <a:endParaRPr lang="en-US" sz="2400">
                <a:solidFill>
                  <a:srgbClr val="FFFFFF"/>
                </a:solidFill>
                <a:latin typeface="Libre Baskerville"/>
                <a:ea typeface="Libre Baskerville"/>
                <a:cs typeface="Libre Baskerville"/>
              </a:endParaRPr>
            </a:p>
            <a:p>
              <a:pPr algn="ctr">
                <a:lnSpc>
                  <a:spcPts val="2958"/>
                </a:lnSpc>
              </a:pPr>
              <a:r>
                <a:rPr lang="en-US" sz="2400">
                  <a:solidFill>
                    <a:schemeClr val="bg1"/>
                  </a:solidFill>
                  <a:latin typeface="Libre Baskerville"/>
                  <a:ea typeface="Libre Baskerville"/>
                  <a:cs typeface="Libre Baskerville"/>
                  <a:sym typeface="Libre Baskerville"/>
                </a:rPr>
                <a:t>PA Department of Community</a:t>
              </a:r>
              <a:endParaRPr lang="en-US" sz="2400">
                <a:solidFill>
                  <a:schemeClr val="bg1"/>
                </a:solidFill>
                <a:latin typeface="Libre Baskerville"/>
                <a:ea typeface="Libre Baskerville"/>
                <a:cs typeface="Libre Baskerville"/>
                <a:hlinkClick r:id="" action="ppaction://noaction">
                  <a:extLst>
                    <a:ext uri="{A12FA001-AC4F-418D-AE19-62706E023703}">
                      <ahyp:hlinkClr xmlns:ahyp="http://schemas.microsoft.com/office/drawing/2018/hyperlinkcolor" val="tx"/>
                    </a:ext>
                  </a:extLst>
                </a:hlinkClick>
              </a:endParaRPr>
            </a:p>
            <a:p>
              <a:pPr algn="ctr">
                <a:lnSpc>
                  <a:spcPts val="2958"/>
                </a:lnSpc>
              </a:pPr>
              <a:r>
                <a:rPr lang="en-US" sz="2400">
                  <a:solidFill>
                    <a:schemeClr val="bg1"/>
                  </a:solidFill>
                  <a:latin typeface="Libre Baskerville"/>
                  <a:ea typeface="Libre Baskerville"/>
                  <a:cs typeface="Libre Baskerville"/>
                  <a:sym typeface="Libre Baskerville"/>
                </a:rPr>
                <a:t>&amp; Economic Development </a:t>
              </a:r>
              <a:endParaRPr lang="en-US" sz="2050">
                <a:solidFill>
                  <a:schemeClr val="bg1"/>
                </a:solidFill>
                <a:latin typeface="Libre Baskerville"/>
                <a:ea typeface="Libre Baskerville"/>
                <a:cs typeface="Libre Baskerville"/>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D32F-DE06-5548-F5D7-3895F14F3782}"/>
              </a:ext>
            </a:extLst>
          </p:cNvPr>
          <p:cNvSpPr>
            <a:spLocks noGrp="1"/>
          </p:cNvSpPr>
          <p:nvPr>
            <p:ph type="title"/>
          </p:nvPr>
        </p:nvSpPr>
        <p:spPr/>
        <p:txBody>
          <a:bodyPr/>
          <a:lstStyle/>
          <a:p>
            <a:pPr>
              <a:lnSpc>
                <a:spcPct val="89672"/>
              </a:lnSpc>
            </a:pPr>
            <a:r>
              <a:rPr lang="en-US" dirty="0"/>
              <a:t>Contribution and Activity Details</a:t>
            </a:r>
          </a:p>
        </p:txBody>
      </p:sp>
      <p:sp>
        <p:nvSpPr>
          <p:cNvPr id="3" name="Slide Number Placeholder 2">
            <a:extLst>
              <a:ext uri="{FF2B5EF4-FFF2-40B4-BE49-F238E27FC236}">
                <a16:creationId xmlns:a16="http://schemas.microsoft.com/office/drawing/2014/main" id="{976A3FE2-E863-E2C3-559C-5C5F0792F148}"/>
              </a:ext>
            </a:extLst>
          </p:cNvPr>
          <p:cNvSpPr>
            <a:spLocks noGrp="1"/>
          </p:cNvSpPr>
          <p:nvPr>
            <p:ph type="sldNum" sz="quarter" idx="12"/>
          </p:nvPr>
        </p:nvSpPr>
        <p:spPr/>
        <p:txBody>
          <a:bodyPr/>
          <a:lstStyle/>
          <a:p>
            <a:pPr defTabSz="685800">
              <a:defRPr/>
            </a:pPr>
            <a:fld id="{365B981D-4030-6842-946E-1F7B39BFC8BB}" type="slidenum">
              <a:rPr lang="en-US"/>
              <a:pPr defTabSz="685800">
                <a:defRPr/>
              </a:pPr>
              <a:t>20</a:t>
            </a:fld>
            <a:endParaRPr lang="en-US"/>
          </a:p>
        </p:txBody>
      </p:sp>
      <p:sp>
        <p:nvSpPr>
          <p:cNvPr id="5" name="Text Placeholder 4">
            <a:extLst>
              <a:ext uri="{FF2B5EF4-FFF2-40B4-BE49-F238E27FC236}">
                <a16:creationId xmlns:a16="http://schemas.microsoft.com/office/drawing/2014/main" id="{19A2FFCD-C9FC-56C4-5D5B-3788490F9F06}"/>
              </a:ext>
            </a:extLst>
          </p:cNvPr>
          <p:cNvSpPr>
            <a:spLocks noGrp="1"/>
          </p:cNvSpPr>
          <p:nvPr>
            <p:ph type="body" sz="quarter" idx="15"/>
          </p:nvPr>
        </p:nvSpPr>
        <p:spPr>
          <a:xfrm>
            <a:off x="547847" y="2524328"/>
            <a:ext cx="11619578" cy="7123404"/>
          </a:xfrm>
        </p:spPr>
        <p:txBody>
          <a:bodyPr/>
          <a:lstStyle/>
          <a:p>
            <a:pPr marL="0" indent="0">
              <a:buNone/>
            </a:pPr>
            <a:endParaRPr lang="en-US" b="1" dirty="0"/>
          </a:p>
          <a:p>
            <a:r>
              <a:rPr lang="en-US" sz="3000" b="1" dirty="0"/>
              <a:t>Contributor:</a:t>
            </a:r>
            <a:r>
              <a:rPr lang="en-US" sz="3000" dirty="0"/>
              <a:t> July 1, 2025 - June 30, 2026 (aligns with state fiscal year)</a:t>
            </a:r>
          </a:p>
          <a:p>
            <a:pPr lvl="1"/>
            <a:r>
              <a:rPr lang="en-US" sz="2400" dirty="0"/>
              <a:t>Contributor has 18 months (December 31) after start of the fiscal year to submit the Application for Tax Credit with proof of contribution to DCED</a:t>
            </a:r>
          </a:p>
          <a:p>
            <a:pPr marL="0" indent="0">
              <a:buNone/>
            </a:pPr>
            <a:endParaRPr lang="en-US" sz="3000" dirty="0"/>
          </a:p>
          <a:p>
            <a:r>
              <a:rPr lang="en-US" sz="3000" b="1" dirty="0"/>
              <a:t>Non-profit:</a:t>
            </a:r>
            <a:r>
              <a:rPr lang="en-US" sz="3000" dirty="0"/>
              <a:t> activity period (15 months) for the non-profit is July 1, 2025, through the following September 30, 2026</a:t>
            </a:r>
          </a:p>
          <a:p>
            <a:pPr marL="0" indent="0">
              <a:buNone/>
            </a:pPr>
            <a:endParaRPr lang="en-US" sz="3000" dirty="0"/>
          </a:p>
          <a:p>
            <a:pPr marL="0" indent="0">
              <a:buNone/>
            </a:pPr>
            <a:endParaRPr lang="en-US" sz="3000" dirty="0"/>
          </a:p>
          <a:p>
            <a:pPr marL="0" indent="0" algn="ctr">
              <a:buNone/>
            </a:pPr>
            <a:r>
              <a:rPr lang="en-US" sz="2700" i="1" dirty="0">
                <a:latin typeface="Arial"/>
                <a:cs typeface="Arial"/>
              </a:rPr>
              <a:t>*no minimum or maximum project cost request </a:t>
            </a:r>
          </a:p>
          <a:p>
            <a:pPr marL="0" indent="0" algn="ctr">
              <a:buNone/>
            </a:pPr>
            <a:r>
              <a:rPr lang="en-US" sz="2700" i="1" dirty="0">
                <a:latin typeface="Arial"/>
                <a:cs typeface="Arial"/>
              </a:rPr>
              <a:t>* NAP and EITC tax credits have separate aggregate limits </a:t>
            </a:r>
            <a:endParaRPr lang="en-US" sz="2700" i="1" dirty="0"/>
          </a:p>
          <a:p>
            <a:endParaRPr lang="en-US" sz="3000" dirty="0"/>
          </a:p>
        </p:txBody>
      </p:sp>
      <p:sp>
        <p:nvSpPr>
          <p:cNvPr id="6" name="Text Placeholder 5">
            <a:extLst>
              <a:ext uri="{FF2B5EF4-FFF2-40B4-BE49-F238E27FC236}">
                <a16:creationId xmlns:a16="http://schemas.microsoft.com/office/drawing/2014/main" id="{18EB7418-A076-6F22-0686-373C8B312312}"/>
              </a:ext>
            </a:extLst>
          </p:cNvPr>
          <p:cNvSpPr>
            <a:spLocks noGrp="1"/>
          </p:cNvSpPr>
          <p:nvPr>
            <p:ph type="body" sz="quarter" idx="16"/>
          </p:nvPr>
        </p:nvSpPr>
        <p:spPr>
          <a:xfrm>
            <a:off x="12991383" y="4890654"/>
            <a:ext cx="4899741" cy="4283415"/>
          </a:xfrm>
        </p:spPr>
        <p:txBody>
          <a:bodyPr vert="horz" lIns="137160" tIns="68580" rIns="137160" bIns="68580" rtlCol="0" anchor="t">
            <a:noAutofit/>
          </a:bodyPr>
          <a:lstStyle/>
          <a:p>
            <a:pPr marL="0" indent="0">
              <a:buNone/>
            </a:pPr>
            <a:r>
              <a:rPr lang="en-US" b="1" dirty="0"/>
              <a:t>Caps on contributions</a:t>
            </a:r>
          </a:p>
          <a:p>
            <a:endParaRPr lang="en-US" sz="1350" b="1" dirty="0"/>
          </a:p>
          <a:p>
            <a:r>
              <a:rPr lang="en-US" b="1" dirty="0">
                <a:latin typeface="Arial"/>
                <a:cs typeface="Arial"/>
              </a:rPr>
              <a:t>1 to 3 projects: </a:t>
            </a:r>
            <a:r>
              <a:rPr lang="en-US" dirty="0">
                <a:latin typeface="Arial"/>
                <a:cs typeface="Arial"/>
              </a:rPr>
              <a:t>maximum aggregate tax credit at $1,000,000</a:t>
            </a:r>
            <a:endParaRPr lang="en-US" dirty="0"/>
          </a:p>
          <a:p>
            <a:endParaRPr lang="en-US" sz="1350" dirty="0"/>
          </a:p>
          <a:p>
            <a:r>
              <a:rPr lang="en-US" b="1" dirty="0">
                <a:latin typeface="Arial"/>
                <a:cs typeface="Arial"/>
              </a:rPr>
              <a:t>4+ projects:</a:t>
            </a:r>
            <a:r>
              <a:rPr lang="en-US" dirty="0">
                <a:latin typeface="Arial"/>
                <a:cs typeface="Arial"/>
              </a:rPr>
              <a:t> maximum aggregate tax credit at $2,500,000</a:t>
            </a:r>
          </a:p>
          <a:p>
            <a:endParaRPr lang="en-US" dirty="0">
              <a:latin typeface="Arial"/>
              <a:cs typeface="Arial"/>
            </a:endParaRPr>
          </a:p>
          <a:p>
            <a:pPr marL="0" indent="0">
              <a:buNone/>
            </a:pPr>
            <a:endParaRPr lang="en-US" sz="2400" i="1" dirty="0"/>
          </a:p>
        </p:txBody>
      </p:sp>
      <p:pic>
        <p:nvPicPr>
          <p:cNvPr id="7" name="Picture 6" descr="Icon&#10;&#10;Description automatically generated">
            <a:extLst>
              <a:ext uri="{FF2B5EF4-FFF2-40B4-BE49-F238E27FC236}">
                <a16:creationId xmlns:a16="http://schemas.microsoft.com/office/drawing/2014/main" id="{D8CBE367-E032-1761-56EB-676DAE188B58}"/>
              </a:ext>
            </a:extLst>
          </p:cNvPr>
          <p:cNvPicPr>
            <a:picLocks noChangeAspect="1"/>
          </p:cNvPicPr>
          <p:nvPr/>
        </p:nvPicPr>
        <p:blipFill>
          <a:blip r:embed="rId2">
            <a:duotone>
              <a:prstClr val="black"/>
              <a:schemeClr val="accent1">
                <a:tint val="45000"/>
                <a:satMod val="400000"/>
              </a:schemeClr>
            </a:duotone>
          </a:blip>
          <a:stretch>
            <a:fillRect/>
          </a:stretch>
        </p:blipFill>
        <p:spPr>
          <a:xfrm>
            <a:off x="14716637" y="2834703"/>
            <a:ext cx="1449234" cy="1702122"/>
          </a:xfrm>
          <a:prstGeom prst="rect">
            <a:avLst/>
          </a:prstGeom>
        </p:spPr>
      </p:pic>
    </p:spTree>
    <p:extLst>
      <p:ext uri="{BB962C8B-B14F-4D97-AF65-F5344CB8AC3E}">
        <p14:creationId xmlns:p14="http://schemas.microsoft.com/office/powerpoint/2010/main" val="3649502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AF61-8204-3457-DEB6-FA68F6AE9A1D}"/>
              </a:ext>
            </a:extLst>
          </p:cNvPr>
          <p:cNvSpPr>
            <a:spLocks noGrp="1"/>
          </p:cNvSpPr>
          <p:nvPr>
            <p:ph type="title"/>
          </p:nvPr>
        </p:nvSpPr>
        <p:spPr/>
        <p:txBody>
          <a:bodyPr/>
          <a:lstStyle/>
          <a:p>
            <a:pPr>
              <a:lnSpc>
                <a:spcPct val="89672"/>
              </a:lnSpc>
            </a:pPr>
            <a:r>
              <a:rPr lang="en-US" dirty="0"/>
              <a:t>Required Contributor Documentation</a:t>
            </a:r>
            <a:endParaRPr lang="en-US"/>
          </a:p>
        </p:txBody>
      </p:sp>
      <p:sp>
        <p:nvSpPr>
          <p:cNvPr id="3" name="Slide Number Placeholder 2">
            <a:extLst>
              <a:ext uri="{FF2B5EF4-FFF2-40B4-BE49-F238E27FC236}">
                <a16:creationId xmlns:a16="http://schemas.microsoft.com/office/drawing/2014/main" id="{8D9087A1-A880-CA2E-DB07-06ACA63FF556}"/>
              </a:ext>
            </a:extLst>
          </p:cNvPr>
          <p:cNvSpPr>
            <a:spLocks noGrp="1"/>
          </p:cNvSpPr>
          <p:nvPr>
            <p:ph type="sldNum" sz="quarter" idx="12"/>
          </p:nvPr>
        </p:nvSpPr>
        <p:spPr/>
        <p:txBody>
          <a:bodyPr/>
          <a:lstStyle/>
          <a:p>
            <a:pPr defTabSz="685800">
              <a:defRPr/>
            </a:pPr>
            <a:fld id="{365B981D-4030-6842-946E-1F7B39BFC8BB}" type="slidenum">
              <a:rPr lang="en-US"/>
              <a:pPr defTabSz="685800">
                <a:defRPr/>
              </a:pPr>
              <a:t>21</a:t>
            </a:fld>
            <a:endParaRPr lang="en-US"/>
          </a:p>
        </p:txBody>
      </p:sp>
      <p:sp>
        <p:nvSpPr>
          <p:cNvPr id="4" name="Text Placeholder 3">
            <a:extLst>
              <a:ext uri="{FF2B5EF4-FFF2-40B4-BE49-F238E27FC236}">
                <a16:creationId xmlns:a16="http://schemas.microsoft.com/office/drawing/2014/main" id="{2A743C23-7DDC-D008-71FC-D627847C1589}"/>
              </a:ext>
            </a:extLst>
          </p:cNvPr>
          <p:cNvSpPr>
            <a:spLocks noGrp="1"/>
          </p:cNvSpPr>
          <p:nvPr>
            <p:ph type="body" sz="quarter" idx="15"/>
          </p:nvPr>
        </p:nvSpPr>
        <p:spPr>
          <a:xfrm>
            <a:off x="1530457" y="4860329"/>
            <a:ext cx="4656032" cy="5022924"/>
          </a:xfrm>
        </p:spPr>
        <p:txBody>
          <a:bodyPr/>
          <a:lstStyle/>
          <a:p>
            <a:pPr marL="0" indent="0">
              <a:buNone/>
            </a:pPr>
            <a:r>
              <a:rPr lang="en-US" sz="3000" b="1" dirty="0"/>
              <a:t>Electronic Clearance Form for Tax Credits</a:t>
            </a:r>
          </a:p>
          <a:p>
            <a:r>
              <a:rPr lang="en-US" sz="2700" dirty="0"/>
              <a:t>Revenue Clearance Form for tax credits must be completed online with the PA Department of Revenue. </a:t>
            </a:r>
          </a:p>
          <a:p>
            <a:r>
              <a:rPr lang="en-US" sz="2700" dirty="0"/>
              <a:t>Completed when funding commitment is made.</a:t>
            </a:r>
          </a:p>
        </p:txBody>
      </p:sp>
      <p:sp>
        <p:nvSpPr>
          <p:cNvPr id="5" name="Text Placeholder 3">
            <a:extLst>
              <a:ext uri="{FF2B5EF4-FFF2-40B4-BE49-F238E27FC236}">
                <a16:creationId xmlns:a16="http://schemas.microsoft.com/office/drawing/2014/main" id="{0C9DE39F-69BD-B518-0276-6DDFB9624B94}"/>
              </a:ext>
            </a:extLst>
          </p:cNvPr>
          <p:cNvSpPr txBox="1">
            <a:spLocks/>
          </p:cNvSpPr>
          <p:nvPr/>
        </p:nvSpPr>
        <p:spPr>
          <a:xfrm>
            <a:off x="7021087" y="4860329"/>
            <a:ext cx="5004998" cy="5022924"/>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2800" kern="1200" baseline="0">
                <a:solidFill>
                  <a:srgbClr val="112E47"/>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baseline="0">
                <a:solidFill>
                  <a:srgbClr val="112E47"/>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baseline="0">
                <a:solidFill>
                  <a:srgbClr val="112E47"/>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baseline="0">
                <a:solidFill>
                  <a:srgbClr val="112E47"/>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baseline="0">
                <a:solidFill>
                  <a:srgbClr val="112E47"/>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a:buNone/>
              <a:defRPr/>
            </a:pPr>
            <a:r>
              <a:rPr lang="en-US" sz="3000" b="1" dirty="0"/>
              <a:t>Commitment Letter</a:t>
            </a:r>
          </a:p>
          <a:p>
            <a:pPr marL="514350" indent="-514350" defTabSz="685800">
              <a:defRPr/>
            </a:pPr>
            <a:r>
              <a:rPr lang="en-US" sz="2700" dirty="0"/>
              <a:t>On letterhead, dated, and signed.</a:t>
            </a:r>
          </a:p>
          <a:p>
            <a:pPr marL="514350" indent="-514350" defTabSz="685800">
              <a:defRPr/>
            </a:pPr>
            <a:r>
              <a:rPr lang="en-US" sz="2700" dirty="0"/>
              <a:t>Provide EIN, legal address, contact name, and email.</a:t>
            </a:r>
          </a:p>
          <a:p>
            <a:pPr marL="514350" indent="-514350" defTabSz="685800">
              <a:defRPr/>
            </a:pPr>
            <a:r>
              <a:rPr lang="en-US" sz="2700" dirty="0"/>
              <a:t>Funding commitment amount and program year.</a:t>
            </a:r>
          </a:p>
        </p:txBody>
      </p:sp>
      <p:sp>
        <p:nvSpPr>
          <p:cNvPr id="6" name="Text Placeholder 3">
            <a:extLst>
              <a:ext uri="{FF2B5EF4-FFF2-40B4-BE49-F238E27FC236}">
                <a16:creationId xmlns:a16="http://schemas.microsoft.com/office/drawing/2014/main" id="{B109D972-6889-24AC-8A86-0F59DCBEF531}"/>
              </a:ext>
            </a:extLst>
          </p:cNvPr>
          <p:cNvSpPr txBox="1">
            <a:spLocks/>
          </p:cNvSpPr>
          <p:nvPr/>
        </p:nvSpPr>
        <p:spPr>
          <a:xfrm>
            <a:off x="12511718" y="4860329"/>
            <a:ext cx="4731461" cy="5022924"/>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2800" kern="1200" baseline="0">
                <a:solidFill>
                  <a:srgbClr val="112E47"/>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baseline="0">
                <a:solidFill>
                  <a:srgbClr val="112E47"/>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baseline="0">
                <a:solidFill>
                  <a:srgbClr val="112E47"/>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baseline="0">
                <a:solidFill>
                  <a:srgbClr val="112E47"/>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baseline="0">
                <a:solidFill>
                  <a:srgbClr val="112E47"/>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a:buNone/>
              <a:defRPr/>
            </a:pPr>
            <a:r>
              <a:rPr lang="en-US" sz="3000" b="1" dirty="0"/>
              <a:t>MOU </a:t>
            </a:r>
            <a:r>
              <a:rPr lang="en-US" sz="2700" i="1" dirty="0"/>
              <a:t>(for NPP only)</a:t>
            </a:r>
            <a:endParaRPr lang="en-US" sz="2700" b="1" i="1" dirty="0"/>
          </a:p>
          <a:p>
            <a:pPr marL="514350" indent="-514350" defTabSz="685800">
              <a:defRPr/>
            </a:pPr>
            <a:r>
              <a:rPr lang="en-US" sz="2700" dirty="0"/>
              <a:t>Fully executed between non-profit applicant and contributor.</a:t>
            </a:r>
          </a:p>
          <a:p>
            <a:pPr marL="514350" indent="-514350" defTabSz="685800">
              <a:defRPr/>
            </a:pPr>
            <a:r>
              <a:rPr lang="en-US" sz="2700" dirty="0"/>
              <a:t>Outlines the multiyear relationship.</a:t>
            </a:r>
          </a:p>
        </p:txBody>
      </p:sp>
      <p:pic>
        <p:nvPicPr>
          <p:cNvPr id="7" name="Picture 6" descr="A blue and white icon of a document&#10;&#10;Description automatically generated">
            <a:extLst>
              <a:ext uri="{FF2B5EF4-FFF2-40B4-BE49-F238E27FC236}">
                <a16:creationId xmlns:a16="http://schemas.microsoft.com/office/drawing/2014/main" id="{F55CD5A4-53D6-9C96-5693-EA8555F04347}"/>
              </a:ext>
            </a:extLst>
          </p:cNvPr>
          <p:cNvPicPr>
            <a:picLocks noChangeAspect="1"/>
          </p:cNvPicPr>
          <p:nvPr/>
        </p:nvPicPr>
        <p:blipFill>
          <a:blip r:embed="rId2">
            <a:grayscl/>
          </a:blip>
          <a:stretch>
            <a:fillRect/>
          </a:stretch>
        </p:blipFill>
        <p:spPr>
          <a:xfrm>
            <a:off x="13715327" y="2554938"/>
            <a:ext cx="1838607" cy="2114631"/>
          </a:xfrm>
          <a:prstGeom prst="rect">
            <a:avLst/>
          </a:prstGeom>
        </p:spPr>
      </p:pic>
      <p:pic>
        <p:nvPicPr>
          <p:cNvPr id="8" name="Picture 7" descr="A blue line drawing of a paper and a pen&#10;&#10;Description automatically generated">
            <a:extLst>
              <a:ext uri="{FF2B5EF4-FFF2-40B4-BE49-F238E27FC236}">
                <a16:creationId xmlns:a16="http://schemas.microsoft.com/office/drawing/2014/main" id="{07DAB18B-73CC-2067-DF11-32CDEB5D5619}"/>
              </a:ext>
            </a:extLst>
          </p:cNvPr>
          <p:cNvPicPr>
            <a:picLocks noChangeAspect="1"/>
          </p:cNvPicPr>
          <p:nvPr/>
        </p:nvPicPr>
        <p:blipFill>
          <a:blip r:embed="rId3">
            <a:grayscl/>
          </a:blip>
          <a:stretch>
            <a:fillRect/>
          </a:stretch>
        </p:blipFill>
        <p:spPr>
          <a:xfrm>
            <a:off x="8014446" y="2425264"/>
            <a:ext cx="2259105" cy="2435066"/>
          </a:xfrm>
          <a:prstGeom prst="rect">
            <a:avLst/>
          </a:prstGeom>
        </p:spPr>
      </p:pic>
      <p:pic>
        <p:nvPicPr>
          <p:cNvPr id="9" name="Picture 8" descr="A blue line drawing of a document with a check mark&#10;&#10;Description automatically generated">
            <a:extLst>
              <a:ext uri="{FF2B5EF4-FFF2-40B4-BE49-F238E27FC236}">
                <a16:creationId xmlns:a16="http://schemas.microsoft.com/office/drawing/2014/main" id="{D2E9CF01-47F8-6705-FECE-4958F1036DF2}"/>
              </a:ext>
            </a:extLst>
          </p:cNvPr>
          <p:cNvPicPr>
            <a:picLocks noChangeAspect="1"/>
          </p:cNvPicPr>
          <p:nvPr/>
        </p:nvPicPr>
        <p:blipFill>
          <a:blip r:embed="rId4">
            <a:grayscl/>
          </a:blip>
          <a:stretch>
            <a:fillRect/>
          </a:stretch>
        </p:blipFill>
        <p:spPr>
          <a:xfrm>
            <a:off x="2644316" y="2474831"/>
            <a:ext cx="2018106" cy="2274848"/>
          </a:xfrm>
          <a:prstGeom prst="rect">
            <a:avLst/>
          </a:prstGeom>
        </p:spPr>
      </p:pic>
    </p:spTree>
    <p:extLst>
      <p:ext uri="{BB962C8B-B14F-4D97-AF65-F5344CB8AC3E}">
        <p14:creationId xmlns:p14="http://schemas.microsoft.com/office/powerpoint/2010/main" val="3994124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0F54FB-AA7A-3B0B-4E27-DBFEC52E5382}"/>
              </a:ext>
            </a:extLst>
          </p:cNvPr>
          <p:cNvSpPr>
            <a:spLocks noGrp="1"/>
          </p:cNvSpPr>
          <p:nvPr>
            <p:ph type="body" sz="quarter" idx="10"/>
          </p:nvPr>
        </p:nvSpPr>
        <p:spPr>
          <a:xfrm>
            <a:off x="3230219" y="4534103"/>
            <a:ext cx="11827566" cy="1107996"/>
          </a:xfrm>
        </p:spPr>
        <p:txBody>
          <a:bodyPr/>
          <a:lstStyle/>
          <a:p>
            <a:r>
              <a:rPr lang="en-US" dirty="0"/>
              <a:t>Project Timelines</a:t>
            </a:r>
          </a:p>
        </p:txBody>
      </p:sp>
      <p:sp>
        <p:nvSpPr>
          <p:cNvPr id="3" name="Slide Number Placeholder 2">
            <a:extLst>
              <a:ext uri="{FF2B5EF4-FFF2-40B4-BE49-F238E27FC236}">
                <a16:creationId xmlns:a16="http://schemas.microsoft.com/office/drawing/2014/main" id="{5834F6E2-A3A5-2ECC-2C15-EF8455EA297B}"/>
              </a:ext>
            </a:extLst>
          </p:cNvPr>
          <p:cNvSpPr>
            <a:spLocks noGrp="1"/>
          </p:cNvSpPr>
          <p:nvPr>
            <p:ph type="sldNum" sz="quarter" idx="4294967295"/>
          </p:nvPr>
        </p:nvSpPr>
        <p:spPr>
          <a:xfrm>
            <a:off x="17373600" y="9648826"/>
            <a:ext cx="914400" cy="547688"/>
          </a:xfrm>
        </p:spPr>
        <p:txBody>
          <a:bodyPr/>
          <a:lstStyle/>
          <a:p>
            <a:pPr defTabSz="685800">
              <a:defRPr/>
            </a:pPr>
            <a:fld id="{365B981D-4030-6842-946E-1F7B39BFC8BB}" type="slidenum">
              <a:rPr lang="en-US" sz="1800">
                <a:solidFill>
                  <a:srgbClr val="112E47"/>
                </a:solidFill>
                <a:latin typeface="Arial" panose="020B0604020202020204" pitchFamily="34" charset="0"/>
                <a:cs typeface="Arial" panose="020B0604020202020204" pitchFamily="34" charset="0"/>
              </a:rPr>
              <a:pPr defTabSz="685800">
                <a:defRPr/>
              </a:pPr>
              <a:t>22</a:t>
            </a:fld>
            <a:endParaRPr lang="en-US" sz="1800">
              <a:solidFill>
                <a:srgbClr val="112E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4959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356F0-78F8-AB9F-7241-374FB8A0ABCA}"/>
              </a:ext>
            </a:extLst>
          </p:cNvPr>
          <p:cNvSpPr>
            <a:spLocks noGrp="1"/>
          </p:cNvSpPr>
          <p:nvPr>
            <p:ph type="title"/>
          </p:nvPr>
        </p:nvSpPr>
        <p:spPr/>
        <p:txBody>
          <a:bodyPr/>
          <a:lstStyle/>
          <a:p>
            <a:pPr>
              <a:lnSpc>
                <a:spcPct val="89672"/>
              </a:lnSpc>
            </a:pPr>
            <a:r>
              <a:rPr lang="en-US" dirty="0"/>
              <a:t>Applicant Timeline</a:t>
            </a:r>
            <a:endParaRPr lang="en-US"/>
          </a:p>
        </p:txBody>
      </p:sp>
      <p:sp>
        <p:nvSpPr>
          <p:cNvPr id="7" name="Text Placeholder 3">
            <a:extLst>
              <a:ext uri="{FF2B5EF4-FFF2-40B4-BE49-F238E27FC236}">
                <a16:creationId xmlns:a16="http://schemas.microsoft.com/office/drawing/2014/main" id="{0862F3D2-E019-BEE9-A92D-D9A2E3630897}"/>
              </a:ext>
            </a:extLst>
          </p:cNvPr>
          <p:cNvSpPr>
            <a:spLocks noGrp="1"/>
          </p:cNvSpPr>
          <p:nvPr>
            <p:ph type="body" sz="quarter" idx="15"/>
          </p:nvPr>
        </p:nvSpPr>
        <p:spPr>
          <a:xfrm>
            <a:off x="547847" y="8617745"/>
            <a:ext cx="17114678" cy="547689"/>
          </a:xfrm>
        </p:spPr>
        <p:txBody>
          <a:bodyPr/>
          <a:lstStyle/>
          <a:p>
            <a:pPr marL="0" indent="0" algn="ctr">
              <a:buNone/>
            </a:pPr>
            <a:r>
              <a:rPr lang="en-US" sz="2700" dirty="0"/>
              <a:t>Contribution commitment must be made prior to application by non-profit.</a:t>
            </a:r>
          </a:p>
        </p:txBody>
      </p:sp>
      <p:pic>
        <p:nvPicPr>
          <p:cNvPr id="4" name="Picture 3" descr="A diagram of a business&#10;&#10;Description automatically generated with medium confidence">
            <a:extLst>
              <a:ext uri="{FF2B5EF4-FFF2-40B4-BE49-F238E27FC236}">
                <a16:creationId xmlns:a16="http://schemas.microsoft.com/office/drawing/2014/main" id="{5CCE78AA-ADC2-779F-A5C9-AAF4E74905D0}"/>
              </a:ext>
            </a:extLst>
          </p:cNvPr>
          <p:cNvPicPr>
            <a:picLocks noChangeAspect="1"/>
          </p:cNvPicPr>
          <p:nvPr/>
        </p:nvPicPr>
        <p:blipFill>
          <a:blip r:embed="rId2"/>
          <a:stretch>
            <a:fillRect/>
          </a:stretch>
        </p:blipFill>
        <p:spPr>
          <a:xfrm>
            <a:off x="137207" y="3774057"/>
            <a:ext cx="18074546" cy="3963489"/>
          </a:xfrm>
          <a:prstGeom prst="rect">
            <a:avLst/>
          </a:prstGeom>
        </p:spPr>
      </p:pic>
    </p:spTree>
    <p:extLst>
      <p:ext uri="{BB962C8B-B14F-4D97-AF65-F5344CB8AC3E}">
        <p14:creationId xmlns:p14="http://schemas.microsoft.com/office/powerpoint/2010/main" val="558900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C5445-2C6F-8031-7B68-E55339438EE4}"/>
              </a:ext>
            </a:extLst>
          </p:cNvPr>
          <p:cNvSpPr>
            <a:spLocks noGrp="1"/>
          </p:cNvSpPr>
          <p:nvPr>
            <p:ph type="title"/>
          </p:nvPr>
        </p:nvSpPr>
        <p:spPr/>
        <p:txBody>
          <a:bodyPr/>
          <a:lstStyle/>
          <a:p>
            <a:pPr>
              <a:lnSpc>
                <a:spcPct val="89672"/>
              </a:lnSpc>
            </a:pPr>
            <a:r>
              <a:rPr lang="en-US" dirty="0"/>
              <a:t>Contributor Timeline</a:t>
            </a:r>
            <a:endParaRPr lang="en-US"/>
          </a:p>
        </p:txBody>
      </p:sp>
      <p:sp>
        <p:nvSpPr>
          <p:cNvPr id="3" name="Slide Number Placeholder 2">
            <a:extLst>
              <a:ext uri="{FF2B5EF4-FFF2-40B4-BE49-F238E27FC236}">
                <a16:creationId xmlns:a16="http://schemas.microsoft.com/office/drawing/2014/main" id="{EA9AA07F-8AA2-59D8-A469-EBED2D605E98}"/>
              </a:ext>
            </a:extLst>
          </p:cNvPr>
          <p:cNvSpPr>
            <a:spLocks noGrp="1"/>
          </p:cNvSpPr>
          <p:nvPr>
            <p:ph type="sldNum" sz="quarter" idx="12"/>
          </p:nvPr>
        </p:nvSpPr>
        <p:spPr/>
        <p:txBody>
          <a:bodyPr/>
          <a:lstStyle/>
          <a:p>
            <a:pPr defTabSz="685800">
              <a:defRPr/>
            </a:pPr>
            <a:fld id="{365B981D-4030-6842-946E-1F7B39BFC8BB}" type="slidenum">
              <a:rPr lang="en-US"/>
              <a:pPr defTabSz="685800">
                <a:defRPr/>
              </a:pPr>
              <a:t>24</a:t>
            </a:fld>
            <a:endParaRPr lang="en-US"/>
          </a:p>
        </p:txBody>
      </p:sp>
      <p:sp>
        <p:nvSpPr>
          <p:cNvPr id="6" name="Text Placeholder 3">
            <a:extLst>
              <a:ext uri="{FF2B5EF4-FFF2-40B4-BE49-F238E27FC236}">
                <a16:creationId xmlns:a16="http://schemas.microsoft.com/office/drawing/2014/main" id="{3A93E45D-95F2-82AD-15B7-CC4259FF3387}"/>
              </a:ext>
            </a:extLst>
          </p:cNvPr>
          <p:cNvSpPr>
            <a:spLocks noGrp="1"/>
          </p:cNvSpPr>
          <p:nvPr>
            <p:ph type="body" sz="quarter" idx="15"/>
          </p:nvPr>
        </p:nvSpPr>
        <p:spPr>
          <a:xfrm>
            <a:off x="547847" y="8617745"/>
            <a:ext cx="17114678" cy="547689"/>
          </a:xfrm>
        </p:spPr>
        <p:txBody>
          <a:bodyPr/>
          <a:lstStyle/>
          <a:p>
            <a:pPr marL="0" indent="0" algn="ctr">
              <a:buNone/>
            </a:pPr>
            <a:r>
              <a:rPr lang="en-US" sz="2700" dirty="0"/>
              <a:t>Commitment must be made prior to application submission by non-profit and provided in writing.</a:t>
            </a:r>
          </a:p>
        </p:txBody>
      </p:sp>
      <p:pic>
        <p:nvPicPr>
          <p:cNvPr id="8" name="Picture 7" descr="A graphic of a business scheme&#10;&#10;Description automatically generated with medium confidence">
            <a:extLst>
              <a:ext uri="{FF2B5EF4-FFF2-40B4-BE49-F238E27FC236}">
                <a16:creationId xmlns:a16="http://schemas.microsoft.com/office/drawing/2014/main" id="{4D79BC8F-2F0A-AA1C-3E89-C97524C9B0ED}"/>
              </a:ext>
            </a:extLst>
          </p:cNvPr>
          <p:cNvPicPr>
            <a:picLocks noChangeAspect="1"/>
          </p:cNvPicPr>
          <p:nvPr/>
        </p:nvPicPr>
        <p:blipFill>
          <a:blip r:embed="rId2"/>
          <a:stretch>
            <a:fillRect/>
          </a:stretch>
        </p:blipFill>
        <p:spPr>
          <a:xfrm>
            <a:off x="547478" y="3367172"/>
            <a:ext cx="17299458" cy="4768275"/>
          </a:xfrm>
          <a:prstGeom prst="rect">
            <a:avLst/>
          </a:prstGeom>
        </p:spPr>
      </p:pic>
    </p:spTree>
    <p:extLst>
      <p:ext uri="{BB962C8B-B14F-4D97-AF65-F5344CB8AC3E}">
        <p14:creationId xmlns:p14="http://schemas.microsoft.com/office/powerpoint/2010/main" val="2088609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7E7720-888A-2FE1-4C33-4BAC8AE38CEE}"/>
              </a:ext>
            </a:extLst>
          </p:cNvPr>
          <p:cNvSpPr>
            <a:spLocks noGrp="1"/>
          </p:cNvSpPr>
          <p:nvPr>
            <p:ph type="body" sz="quarter" idx="10"/>
          </p:nvPr>
        </p:nvSpPr>
        <p:spPr/>
        <p:txBody>
          <a:bodyPr/>
          <a:lstStyle/>
          <a:p>
            <a:r>
              <a:rPr lang="en-US" dirty="0"/>
              <a:t>Get Connected</a:t>
            </a:r>
          </a:p>
        </p:txBody>
      </p:sp>
      <p:sp>
        <p:nvSpPr>
          <p:cNvPr id="3" name="Slide Number Placeholder 2">
            <a:extLst>
              <a:ext uri="{FF2B5EF4-FFF2-40B4-BE49-F238E27FC236}">
                <a16:creationId xmlns:a16="http://schemas.microsoft.com/office/drawing/2014/main" id="{4A6AA82D-A838-08FC-6671-D159B8347B0E}"/>
              </a:ext>
            </a:extLst>
          </p:cNvPr>
          <p:cNvSpPr>
            <a:spLocks noGrp="1"/>
          </p:cNvSpPr>
          <p:nvPr>
            <p:ph type="sldNum" sz="quarter" idx="4294967295"/>
          </p:nvPr>
        </p:nvSpPr>
        <p:spPr>
          <a:xfrm>
            <a:off x="17373600" y="9648826"/>
            <a:ext cx="914400" cy="547688"/>
          </a:xfrm>
        </p:spPr>
        <p:txBody>
          <a:bodyPr/>
          <a:lstStyle/>
          <a:p>
            <a:pPr defTabSz="685800">
              <a:defRPr/>
            </a:pPr>
            <a:fld id="{365B981D-4030-6842-946E-1F7B39BFC8BB}" type="slidenum">
              <a:rPr lang="en-US" sz="1800">
                <a:solidFill>
                  <a:srgbClr val="112E47"/>
                </a:solidFill>
                <a:latin typeface="Arial" panose="020B0604020202020204" pitchFamily="34" charset="0"/>
                <a:cs typeface="Arial" panose="020B0604020202020204" pitchFamily="34" charset="0"/>
              </a:rPr>
              <a:pPr defTabSz="685800">
                <a:defRPr/>
              </a:pPr>
              <a:t>25</a:t>
            </a:fld>
            <a:endParaRPr lang="en-US" sz="1800">
              <a:solidFill>
                <a:srgbClr val="112E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919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2990B-74CE-4D6B-E737-1EBB39AF5CF3}"/>
              </a:ext>
            </a:extLst>
          </p:cNvPr>
          <p:cNvSpPr>
            <a:spLocks noGrp="1"/>
          </p:cNvSpPr>
          <p:nvPr>
            <p:ph type="title"/>
          </p:nvPr>
        </p:nvSpPr>
        <p:spPr/>
        <p:txBody>
          <a:bodyPr/>
          <a:lstStyle/>
          <a:p>
            <a:pPr>
              <a:lnSpc>
                <a:spcPct val="89672"/>
              </a:lnSpc>
            </a:pPr>
            <a:r>
              <a:rPr lang="en-US" dirty="0"/>
              <a:t>DCED Regional Offices</a:t>
            </a:r>
            <a:endParaRPr lang="en-US"/>
          </a:p>
        </p:txBody>
      </p:sp>
      <p:sp>
        <p:nvSpPr>
          <p:cNvPr id="3" name="Slide Number Placeholder 2">
            <a:extLst>
              <a:ext uri="{FF2B5EF4-FFF2-40B4-BE49-F238E27FC236}">
                <a16:creationId xmlns:a16="http://schemas.microsoft.com/office/drawing/2014/main" id="{2C50E645-7BEA-48DB-9DD5-9407AA37E7E5}"/>
              </a:ext>
            </a:extLst>
          </p:cNvPr>
          <p:cNvSpPr>
            <a:spLocks noGrp="1"/>
          </p:cNvSpPr>
          <p:nvPr>
            <p:ph type="sldNum" sz="quarter" idx="12"/>
          </p:nvPr>
        </p:nvSpPr>
        <p:spPr/>
        <p:txBody>
          <a:bodyPr/>
          <a:lstStyle/>
          <a:p>
            <a:pPr defTabSz="685800">
              <a:defRPr/>
            </a:pPr>
            <a:fld id="{365B981D-4030-6842-946E-1F7B39BFC8BB}" type="slidenum">
              <a:rPr lang="en-US"/>
              <a:pPr defTabSz="685800">
                <a:defRPr/>
              </a:pPr>
              <a:t>26</a:t>
            </a:fld>
            <a:endParaRPr lang="en-US"/>
          </a:p>
        </p:txBody>
      </p:sp>
      <p:sp>
        <p:nvSpPr>
          <p:cNvPr id="4" name="Text Placeholder 3">
            <a:extLst>
              <a:ext uri="{FF2B5EF4-FFF2-40B4-BE49-F238E27FC236}">
                <a16:creationId xmlns:a16="http://schemas.microsoft.com/office/drawing/2014/main" id="{425545BF-E226-9BDF-4F22-FCC5AF68CECC}"/>
              </a:ext>
            </a:extLst>
          </p:cNvPr>
          <p:cNvSpPr>
            <a:spLocks noGrp="1"/>
          </p:cNvSpPr>
          <p:nvPr>
            <p:ph type="body" sz="quarter" idx="15"/>
          </p:nvPr>
        </p:nvSpPr>
        <p:spPr>
          <a:xfrm>
            <a:off x="10181528" y="3204170"/>
            <a:ext cx="3474843" cy="5896104"/>
          </a:xfrm>
        </p:spPr>
        <p:txBody>
          <a:bodyPr/>
          <a:lstStyle/>
          <a:p>
            <a:pPr marL="0" indent="0">
              <a:buNone/>
            </a:pPr>
            <a:r>
              <a:rPr lang="en-US" sz="2700" b="1" dirty="0"/>
              <a:t>Northwest</a:t>
            </a:r>
          </a:p>
          <a:p>
            <a:pPr marL="0" indent="0">
              <a:buNone/>
            </a:pPr>
            <a:r>
              <a:rPr lang="en-US" sz="2700" b="1" dirty="0"/>
              <a:t>Christi Martone</a:t>
            </a:r>
          </a:p>
          <a:p>
            <a:pPr marL="0" indent="0">
              <a:buNone/>
            </a:pPr>
            <a:r>
              <a:rPr lang="en-US" sz="2700" dirty="0">
                <a:hlinkClick r:id="rId2"/>
              </a:rPr>
              <a:t>cmartone@pa.gov</a:t>
            </a:r>
            <a:r>
              <a:rPr lang="en-US" sz="2700" dirty="0"/>
              <a:t> </a:t>
            </a:r>
          </a:p>
          <a:p>
            <a:pPr marL="0" indent="0">
              <a:buNone/>
            </a:pPr>
            <a:endParaRPr lang="en-US" sz="2700" dirty="0"/>
          </a:p>
          <a:p>
            <a:pPr marL="0" indent="0">
              <a:buNone/>
            </a:pPr>
            <a:r>
              <a:rPr lang="en-US" sz="2700" b="1" dirty="0"/>
              <a:t>Southwest</a:t>
            </a:r>
          </a:p>
          <a:p>
            <a:pPr marL="0" indent="0">
              <a:buNone/>
            </a:pPr>
            <a:r>
              <a:rPr lang="en-US" sz="2700" b="1" dirty="0"/>
              <a:t>Johnna Pro</a:t>
            </a:r>
          </a:p>
          <a:p>
            <a:pPr marL="0" indent="0">
              <a:buNone/>
            </a:pPr>
            <a:r>
              <a:rPr lang="en-US" sz="2700" dirty="0">
                <a:hlinkClick r:id="rId3"/>
              </a:rPr>
              <a:t>jopro@pa.gov</a:t>
            </a:r>
            <a:r>
              <a:rPr lang="en-US" sz="2700" dirty="0"/>
              <a:t> </a:t>
            </a:r>
          </a:p>
          <a:p>
            <a:pPr marL="0" indent="0">
              <a:buNone/>
            </a:pPr>
            <a:endParaRPr lang="en-US" sz="2700" dirty="0"/>
          </a:p>
          <a:p>
            <a:pPr marL="0" indent="0">
              <a:buNone/>
            </a:pPr>
            <a:r>
              <a:rPr lang="en-US" sz="2700" b="1" dirty="0"/>
              <a:t>Central</a:t>
            </a:r>
          </a:p>
          <a:p>
            <a:pPr marL="0" indent="0">
              <a:buNone/>
            </a:pPr>
            <a:r>
              <a:rPr lang="en-US" sz="2700" b="1" dirty="0"/>
              <a:t>Madra Clay</a:t>
            </a:r>
          </a:p>
          <a:p>
            <a:pPr marL="0" indent="0">
              <a:buNone/>
            </a:pPr>
            <a:r>
              <a:rPr lang="en-US" sz="2700" dirty="0">
                <a:hlinkClick r:id="rId4"/>
              </a:rPr>
              <a:t>maclay@pa.gov</a:t>
            </a:r>
            <a:r>
              <a:rPr lang="en-US" sz="2700" dirty="0"/>
              <a:t> </a:t>
            </a:r>
          </a:p>
        </p:txBody>
      </p:sp>
      <p:pic>
        <p:nvPicPr>
          <p:cNvPr id="5" name="Picture 4" descr="A map of several states&#10;&#10;Description automatically generated">
            <a:extLst>
              <a:ext uri="{FF2B5EF4-FFF2-40B4-BE49-F238E27FC236}">
                <a16:creationId xmlns:a16="http://schemas.microsoft.com/office/drawing/2014/main" id="{C68CAFDA-946D-6B5F-EEEE-419C570899D4}"/>
              </a:ext>
            </a:extLst>
          </p:cNvPr>
          <p:cNvPicPr>
            <a:picLocks noChangeAspect="1"/>
          </p:cNvPicPr>
          <p:nvPr/>
        </p:nvPicPr>
        <p:blipFill>
          <a:blip r:embed="rId5"/>
          <a:stretch>
            <a:fillRect/>
          </a:stretch>
        </p:blipFill>
        <p:spPr>
          <a:xfrm>
            <a:off x="415337" y="2845988"/>
            <a:ext cx="9495711" cy="5647668"/>
          </a:xfrm>
          <a:prstGeom prst="rect">
            <a:avLst/>
          </a:prstGeom>
        </p:spPr>
      </p:pic>
      <p:sp>
        <p:nvSpPr>
          <p:cNvPr id="6" name="TextBox 5">
            <a:extLst>
              <a:ext uri="{FF2B5EF4-FFF2-40B4-BE49-F238E27FC236}">
                <a16:creationId xmlns:a16="http://schemas.microsoft.com/office/drawing/2014/main" id="{B3CCDB83-F1DC-09B7-0D94-5A2CE3289C4D}"/>
              </a:ext>
            </a:extLst>
          </p:cNvPr>
          <p:cNvSpPr txBox="1"/>
          <p:nvPr/>
        </p:nvSpPr>
        <p:spPr>
          <a:xfrm>
            <a:off x="10181525" y="3108641"/>
            <a:ext cx="3474843" cy="507831"/>
          </a:xfrm>
          <a:prstGeom prst="rect">
            <a:avLst/>
          </a:prstGeom>
          <a:solidFill>
            <a:srgbClr val="D6CCBD"/>
          </a:solidFill>
        </p:spPr>
        <p:txBody>
          <a:bodyPr wrap="square">
            <a:spAutoFit/>
          </a:bodyPr>
          <a:lstStyle/>
          <a:p>
            <a:pPr algn="ctr" defTabSz="685800">
              <a:defRPr/>
            </a:pPr>
            <a:r>
              <a:rPr lang="en-US" sz="2700" b="1" cap="all" dirty="0">
                <a:solidFill>
                  <a:srgbClr val="112E47"/>
                </a:solidFill>
                <a:latin typeface="Arial" panose="020B0604020202020204" pitchFamily="34" charset="0"/>
                <a:cs typeface="Arial" panose="020B0604020202020204" pitchFamily="34" charset="0"/>
              </a:rPr>
              <a:t>Northwest</a:t>
            </a:r>
          </a:p>
        </p:txBody>
      </p:sp>
      <p:sp>
        <p:nvSpPr>
          <p:cNvPr id="7" name="TextBox 6">
            <a:extLst>
              <a:ext uri="{FF2B5EF4-FFF2-40B4-BE49-F238E27FC236}">
                <a16:creationId xmlns:a16="http://schemas.microsoft.com/office/drawing/2014/main" id="{BFCE4BA8-8AFD-45E8-F01A-67078D1BB070}"/>
              </a:ext>
            </a:extLst>
          </p:cNvPr>
          <p:cNvSpPr txBox="1"/>
          <p:nvPr/>
        </p:nvSpPr>
        <p:spPr>
          <a:xfrm>
            <a:off x="10181526" y="5125757"/>
            <a:ext cx="3474843" cy="507831"/>
          </a:xfrm>
          <a:prstGeom prst="rect">
            <a:avLst/>
          </a:prstGeom>
          <a:solidFill>
            <a:srgbClr val="D6CCBD"/>
          </a:solidFill>
        </p:spPr>
        <p:txBody>
          <a:bodyPr wrap="square">
            <a:spAutoFit/>
          </a:bodyPr>
          <a:lstStyle/>
          <a:p>
            <a:pPr algn="ctr" defTabSz="685800">
              <a:defRPr/>
            </a:pPr>
            <a:r>
              <a:rPr lang="en-US" sz="2700" b="1" cap="all" dirty="0">
                <a:solidFill>
                  <a:srgbClr val="112E47"/>
                </a:solidFill>
                <a:latin typeface="Arial" panose="020B0604020202020204" pitchFamily="34" charset="0"/>
                <a:cs typeface="Arial" panose="020B0604020202020204" pitchFamily="34" charset="0"/>
              </a:rPr>
              <a:t>Southwest</a:t>
            </a:r>
          </a:p>
        </p:txBody>
      </p:sp>
      <p:sp>
        <p:nvSpPr>
          <p:cNvPr id="8" name="TextBox 7">
            <a:extLst>
              <a:ext uri="{FF2B5EF4-FFF2-40B4-BE49-F238E27FC236}">
                <a16:creationId xmlns:a16="http://schemas.microsoft.com/office/drawing/2014/main" id="{C8D51C9A-CEEC-2DEA-E337-C6A824A9BA7A}"/>
              </a:ext>
            </a:extLst>
          </p:cNvPr>
          <p:cNvSpPr txBox="1"/>
          <p:nvPr/>
        </p:nvSpPr>
        <p:spPr>
          <a:xfrm>
            <a:off x="10181525" y="7118698"/>
            <a:ext cx="3474843" cy="507831"/>
          </a:xfrm>
          <a:prstGeom prst="rect">
            <a:avLst/>
          </a:prstGeom>
          <a:solidFill>
            <a:srgbClr val="D6CCBD"/>
          </a:solidFill>
        </p:spPr>
        <p:txBody>
          <a:bodyPr wrap="square">
            <a:spAutoFit/>
          </a:bodyPr>
          <a:lstStyle/>
          <a:p>
            <a:pPr algn="ctr" defTabSz="685800">
              <a:defRPr/>
            </a:pPr>
            <a:r>
              <a:rPr lang="en-US" sz="2700" b="1" cap="all" dirty="0">
                <a:solidFill>
                  <a:srgbClr val="112E47"/>
                </a:solidFill>
                <a:latin typeface="Arial" panose="020B0604020202020204" pitchFamily="34" charset="0"/>
                <a:cs typeface="Arial" panose="020B0604020202020204" pitchFamily="34" charset="0"/>
              </a:rPr>
              <a:t>Central</a:t>
            </a:r>
          </a:p>
        </p:txBody>
      </p:sp>
      <p:sp>
        <p:nvSpPr>
          <p:cNvPr id="9" name="Text Placeholder 3">
            <a:extLst>
              <a:ext uri="{FF2B5EF4-FFF2-40B4-BE49-F238E27FC236}">
                <a16:creationId xmlns:a16="http://schemas.microsoft.com/office/drawing/2014/main" id="{14C9DED5-229F-DD88-663E-2C4978708054}"/>
              </a:ext>
            </a:extLst>
          </p:cNvPr>
          <p:cNvSpPr txBox="1">
            <a:spLocks/>
          </p:cNvSpPr>
          <p:nvPr/>
        </p:nvSpPr>
        <p:spPr>
          <a:xfrm>
            <a:off x="14171213" y="3206163"/>
            <a:ext cx="3623808" cy="5896104"/>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2800" kern="1200" baseline="0">
                <a:solidFill>
                  <a:srgbClr val="112E47"/>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baseline="0">
                <a:solidFill>
                  <a:srgbClr val="112E47"/>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baseline="0">
                <a:solidFill>
                  <a:srgbClr val="112E47"/>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baseline="0">
                <a:solidFill>
                  <a:srgbClr val="112E47"/>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baseline="0">
                <a:solidFill>
                  <a:srgbClr val="112E47"/>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a:buNone/>
              <a:defRPr/>
            </a:pPr>
            <a:r>
              <a:rPr lang="en-US" sz="2700" b="1" dirty="0"/>
              <a:t>Northwest</a:t>
            </a:r>
          </a:p>
          <a:p>
            <a:pPr marL="0" indent="0" defTabSz="685800">
              <a:buNone/>
              <a:defRPr/>
            </a:pPr>
            <a:r>
              <a:rPr lang="en-US" sz="2700" b="1" dirty="0"/>
              <a:t>Paul Macknosky</a:t>
            </a:r>
          </a:p>
          <a:p>
            <a:pPr marL="0" indent="0" defTabSz="685800">
              <a:buNone/>
              <a:defRPr/>
            </a:pPr>
            <a:r>
              <a:rPr lang="en-US" sz="2700" dirty="0">
                <a:hlinkClick r:id="rId6"/>
              </a:rPr>
              <a:t>pmacknosky@pa.gov</a:t>
            </a:r>
            <a:r>
              <a:rPr lang="en-US" sz="2700" dirty="0"/>
              <a:t> </a:t>
            </a:r>
          </a:p>
          <a:p>
            <a:pPr marL="0" indent="0" defTabSz="685800">
              <a:buNone/>
              <a:defRPr/>
            </a:pPr>
            <a:endParaRPr lang="en-US" sz="2700" dirty="0"/>
          </a:p>
          <a:p>
            <a:pPr marL="0" indent="0" defTabSz="685800">
              <a:buNone/>
              <a:defRPr/>
            </a:pPr>
            <a:r>
              <a:rPr lang="en-US" sz="2700" b="1" dirty="0"/>
              <a:t>Southwest</a:t>
            </a:r>
          </a:p>
          <a:p>
            <a:pPr marL="0" indent="0" defTabSz="685800">
              <a:buNone/>
              <a:defRPr/>
            </a:pPr>
            <a:r>
              <a:rPr lang="en-US" sz="2700" b="1" dirty="0"/>
              <a:t>Fadia Halma</a:t>
            </a:r>
          </a:p>
          <a:p>
            <a:pPr marL="0" indent="0" defTabSz="685800">
              <a:buNone/>
              <a:defRPr/>
            </a:pPr>
            <a:r>
              <a:rPr lang="en-US" sz="2700" dirty="0">
                <a:hlinkClick r:id="rId7"/>
              </a:rPr>
              <a:t>fhalma@pa.gov</a:t>
            </a:r>
            <a:r>
              <a:rPr lang="en-US" sz="2700" dirty="0"/>
              <a:t> </a:t>
            </a:r>
          </a:p>
          <a:p>
            <a:pPr marL="0" indent="0" defTabSz="685800">
              <a:buNone/>
              <a:defRPr/>
            </a:pPr>
            <a:endParaRPr lang="en-US" sz="2700" dirty="0"/>
          </a:p>
          <a:p>
            <a:pPr marL="0" indent="0" defTabSz="685800">
              <a:buNone/>
              <a:defRPr/>
            </a:pPr>
            <a:r>
              <a:rPr lang="en-US" sz="2700" b="1" dirty="0"/>
              <a:t>Central</a:t>
            </a:r>
          </a:p>
          <a:p>
            <a:pPr marL="0" indent="0" defTabSz="685800">
              <a:buNone/>
              <a:defRPr/>
            </a:pPr>
            <a:r>
              <a:rPr lang="en-US" sz="2700" b="1" dirty="0"/>
              <a:t>Mike Shorr</a:t>
            </a:r>
          </a:p>
          <a:p>
            <a:pPr marL="0" indent="0" defTabSz="685800">
              <a:buNone/>
              <a:defRPr/>
            </a:pPr>
            <a:r>
              <a:rPr lang="en-US" sz="2700" dirty="0">
                <a:hlinkClick r:id="rId8"/>
              </a:rPr>
              <a:t>mshorr@pa.gov</a:t>
            </a:r>
            <a:r>
              <a:rPr lang="en-US" sz="2700" dirty="0"/>
              <a:t> </a:t>
            </a:r>
          </a:p>
        </p:txBody>
      </p:sp>
      <p:sp>
        <p:nvSpPr>
          <p:cNvPr id="10" name="TextBox 9">
            <a:extLst>
              <a:ext uri="{FF2B5EF4-FFF2-40B4-BE49-F238E27FC236}">
                <a16:creationId xmlns:a16="http://schemas.microsoft.com/office/drawing/2014/main" id="{B6E64529-6687-C036-D579-8E251AA91611}"/>
              </a:ext>
            </a:extLst>
          </p:cNvPr>
          <p:cNvSpPr txBox="1"/>
          <p:nvPr/>
        </p:nvSpPr>
        <p:spPr>
          <a:xfrm>
            <a:off x="14171210" y="3110635"/>
            <a:ext cx="3474843" cy="507831"/>
          </a:xfrm>
          <a:prstGeom prst="rect">
            <a:avLst/>
          </a:prstGeom>
          <a:solidFill>
            <a:srgbClr val="D6CCBD"/>
          </a:solidFill>
        </p:spPr>
        <p:txBody>
          <a:bodyPr wrap="square">
            <a:spAutoFit/>
          </a:bodyPr>
          <a:lstStyle/>
          <a:p>
            <a:pPr algn="ctr" defTabSz="685800">
              <a:defRPr/>
            </a:pPr>
            <a:r>
              <a:rPr lang="en-US" sz="2700" b="1" cap="all" dirty="0">
                <a:solidFill>
                  <a:srgbClr val="112E47"/>
                </a:solidFill>
                <a:latin typeface="Arial" panose="020B0604020202020204" pitchFamily="34" charset="0"/>
                <a:cs typeface="Arial" panose="020B0604020202020204" pitchFamily="34" charset="0"/>
              </a:rPr>
              <a:t>Northeast</a:t>
            </a:r>
          </a:p>
        </p:txBody>
      </p:sp>
      <p:sp>
        <p:nvSpPr>
          <p:cNvPr id="11" name="TextBox 10">
            <a:extLst>
              <a:ext uri="{FF2B5EF4-FFF2-40B4-BE49-F238E27FC236}">
                <a16:creationId xmlns:a16="http://schemas.microsoft.com/office/drawing/2014/main" id="{ECFDDCE5-40D2-9FC3-5F21-D0EF5FBC5340}"/>
              </a:ext>
            </a:extLst>
          </p:cNvPr>
          <p:cNvSpPr txBox="1"/>
          <p:nvPr/>
        </p:nvSpPr>
        <p:spPr>
          <a:xfrm>
            <a:off x="14171212" y="5127750"/>
            <a:ext cx="3474842" cy="507831"/>
          </a:xfrm>
          <a:prstGeom prst="rect">
            <a:avLst/>
          </a:prstGeom>
          <a:solidFill>
            <a:srgbClr val="D6CCBD"/>
          </a:solidFill>
        </p:spPr>
        <p:txBody>
          <a:bodyPr wrap="square">
            <a:spAutoFit/>
          </a:bodyPr>
          <a:lstStyle/>
          <a:p>
            <a:pPr algn="ctr" defTabSz="685800">
              <a:defRPr/>
            </a:pPr>
            <a:r>
              <a:rPr lang="en-US" sz="2700" b="1" cap="all" dirty="0">
                <a:solidFill>
                  <a:srgbClr val="112E47"/>
                </a:solidFill>
                <a:latin typeface="Arial" panose="020B0604020202020204" pitchFamily="34" charset="0"/>
                <a:cs typeface="Arial" panose="020B0604020202020204" pitchFamily="34" charset="0"/>
              </a:rPr>
              <a:t>Lehigh Valley</a:t>
            </a:r>
          </a:p>
        </p:txBody>
      </p:sp>
      <p:sp>
        <p:nvSpPr>
          <p:cNvPr id="12" name="TextBox 11">
            <a:extLst>
              <a:ext uri="{FF2B5EF4-FFF2-40B4-BE49-F238E27FC236}">
                <a16:creationId xmlns:a16="http://schemas.microsoft.com/office/drawing/2014/main" id="{6156489D-5640-4BCE-11D2-13A8259EE281}"/>
              </a:ext>
            </a:extLst>
          </p:cNvPr>
          <p:cNvSpPr txBox="1"/>
          <p:nvPr/>
        </p:nvSpPr>
        <p:spPr>
          <a:xfrm>
            <a:off x="14171210" y="7120691"/>
            <a:ext cx="3474842" cy="507831"/>
          </a:xfrm>
          <a:prstGeom prst="rect">
            <a:avLst/>
          </a:prstGeom>
          <a:solidFill>
            <a:srgbClr val="D6CCBD"/>
          </a:solidFill>
        </p:spPr>
        <p:txBody>
          <a:bodyPr wrap="square">
            <a:spAutoFit/>
          </a:bodyPr>
          <a:lstStyle/>
          <a:p>
            <a:pPr algn="ctr" defTabSz="685800">
              <a:defRPr/>
            </a:pPr>
            <a:r>
              <a:rPr lang="en-US" sz="2700" b="1" cap="all" dirty="0">
                <a:solidFill>
                  <a:srgbClr val="112E47"/>
                </a:solidFill>
                <a:latin typeface="Arial" panose="020B0604020202020204" pitchFamily="34" charset="0"/>
                <a:cs typeface="Arial" panose="020B0604020202020204" pitchFamily="34" charset="0"/>
              </a:rPr>
              <a:t>Southeast</a:t>
            </a:r>
          </a:p>
        </p:txBody>
      </p:sp>
    </p:spTree>
    <p:extLst>
      <p:ext uri="{BB962C8B-B14F-4D97-AF65-F5344CB8AC3E}">
        <p14:creationId xmlns:p14="http://schemas.microsoft.com/office/powerpoint/2010/main" val="1544264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2046-88E7-0B5E-6906-BFB7F4EA3161}"/>
              </a:ext>
            </a:extLst>
          </p:cNvPr>
          <p:cNvSpPr>
            <a:spLocks noGrp="1"/>
          </p:cNvSpPr>
          <p:nvPr>
            <p:ph type="ctrTitle"/>
          </p:nvPr>
        </p:nvSpPr>
        <p:spPr/>
        <p:txBody>
          <a:bodyPr/>
          <a:lstStyle/>
          <a:p>
            <a:r>
              <a:rPr lang="en-US" b="1" dirty="0"/>
              <a:t>Michael Shorr</a:t>
            </a:r>
            <a:br>
              <a:rPr lang="en-US" dirty="0"/>
            </a:br>
            <a:r>
              <a:rPr lang="en-US" dirty="0"/>
              <a:t>Director, Southeast Regional Office</a:t>
            </a:r>
            <a:br>
              <a:rPr lang="en-US" dirty="0"/>
            </a:br>
            <a:r>
              <a:rPr lang="en-US" dirty="0"/>
              <a:t>mshorr@pa.gov</a:t>
            </a:r>
            <a:br>
              <a:rPr lang="en-US" dirty="0"/>
            </a:br>
            <a:r>
              <a:rPr lang="en-US" dirty="0"/>
              <a:t>215-560-3793</a:t>
            </a:r>
          </a:p>
        </p:txBody>
      </p:sp>
    </p:spTree>
    <p:extLst>
      <p:ext uri="{BB962C8B-B14F-4D97-AF65-F5344CB8AC3E}">
        <p14:creationId xmlns:p14="http://schemas.microsoft.com/office/powerpoint/2010/main" val="1868174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435D6-EB58-517A-E84D-D98A5AB9123E}"/>
              </a:ext>
            </a:extLst>
          </p:cNvPr>
          <p:cNvSpPr>
            <a:spLocks noGrp="1"/>
          </p:cNvSpPr>
          <p:nvPr>
            <p:ph type="title"/>
          </p:nvPr>
        </p:nvSpPr>
        <p:spPr>
          <a:xfrm>
            <a:off x="1257300" y="2425318"/>
            <a:ext cx="10332720" cy="1582952"/>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solidFill>
                  <a:schemeClr val="bg1"/>
                </a:solidFill>
                <a:latin typeface="Montserrat Medium"/>
              </a:rPr>
              <a:t>Univest &amp; NAP Support   </a:t>
            </a:r>
            <a:endParaRPr lang="en-US">
              <a:solidFill>
                <a:schemeClr val="bg1"/>
              </a:solidFill>
            </a:endParaRPr>
          </a:p>
        </p:txBody>
      </p:sp>
      <p:sp>
        <p:nvSpPr>
          <p:cNvPr id="6" name="Text Placeholder 5">
            <a:extLst>
              <a:ext uri="{FF2B5EF4-FFF2-40B4-BE49-F238E27FC236}">
                <a16:creationId xmlns:a16="http://schemas.microsoft.com/office/drawing/2014/main" id="{FAC8AF58-290A-6E10-93F8-FFDFCBC9CF8E}"/>
              </a:ext>
            </a:extLst>
          </p:cNvPr>
          <p:cNvSpPr>
            <a:spLocks noGrp="1"/>
          </p:cNvSpPr>
          <p:nvPr>
            <p:ph type="body" sz="quarter" idx="4294967295"/>
          </p:nvPr>
        </p:nvSpPr>
        <p:spPr>
          <a:xfrm>
            <a:off x="1257302" y="4462301"/>
            <a:ext cx="6505575" cy="426132"/>
          </a:xfrm>
          <a:prstGeom prst="rect">
            <a:avLst/>
          </a:prstGeom>
        </p:spPr>
        <p:txBody>
          <a:bodyPr>
            <a:normAutofit fontScale="92500"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a:solidFill>
                  <a:schemeClr val="bg1"/>
                </a:solidFill>
              </a:rPr>
              <a:t>Neighborhood Assistance Program</a:t>
            </a:r>
          </a:p>
        </p:txBody>
      </p:sp>
    </p:spTree>
    <p:extLst>
      <p:ext uri="{BB962C8B-B14F-4D97-AF65-F5344CB8AC3E}">
        <p14:creationId xmlns:p14="http://schemas.microsoft.com/office/powerpoint/2010/main" val="202392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C64B-3F39-7345-F752-6FF998A01256}"/>
              </a:ext>
            </a:extLst>
          </p:cNvPr>
          <p:cNvSpPr>
            <a:spLocks noGrp="1"/>
          </p:cNvSpPr>
          <p:nvPr>
            <p:ph type="title"/>
          </p:nvPr>
        </p:nvSpPr>
        <p:spPr>
          <a:xfrm>
            <a:off x="931696" y="4002795"/>
            <a:ext cx="7723100" cy="1210089"/>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Why does Univest participate in NAP? </a:t>
            </a:r>
          </a:p>
        </p:txBody>
      </p:sp>
      <p:sp>
        <p:nvSpPr>
          <p:cNvPr id="3" name="Content Placeholder 2">
            <a:extLst>
              <a:ext uri="{FF2B5EF4-FFF2-40B4-BE49-F238E27FC236}">
                <a16:creationId xmlns:a16="http://schemas.microsoft.com/office/drawing/2014/main" id="{1E985F16-4982-6795-CDD5-406936A1AF39}"/>
              </a:ext>
            </a:extLst>
          </p:cNvPr>
          <p:cNvSpPr>
            <a:spLocks noGrp="1"/>
          </p:cNvSpPr>
          <p:nvPr>
            <p:ph sz="quarter" idx="13"/>
          </p:nvPr>
        </p:nvSpPr>
        <p:spPr>
          <a:xfrm>
            <a:off x="9144000" y="1679933"/>
            <a:ext cx="7168716" cy="1010343"/>
          </a:xfrm>
        </p:spPr>
        <p:txBody>
          <a:bodyPr>
            <a:normAutofit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65-95% tax credit</a:t>
            </a:r>
          </a:p>
          <a:p>
            <a:r>
              <a:rPr lang="en-US"/>
              <a:t>Most (if not all) projects are CRA eligible</a:t>
            </a:r>
          </a:p>
        </p:txBody>
      </p:sp>
      <p:sp>
        <p:nvSpPr>
          <p:cNvPr id="4" name="Content Placeholder 3">
            <a:extLst>
              <a:ext uri="{FF2B5EF4-FFF2-40B4-BE49-F238E27FC236}">
                <a16:creationId xmlns:a16="http://schemas.microsoft.com/office/drawing/2014/main" id="{246DD562-8EE3-0DE2-1FFB-718E58F22169}"/>
              </a:ext>
            </a:extLst>
          </p:cNvPr>
          <p:cNvSpPr>
            <a:spLocks noGrp="1"/>
          </p:cNvSpPr>
          <p:nvPr>
            <p:ph sz="quarter" idx="14"/>
          </p:nvPr>
        </p:nvSpPr>
        <p:spPr>
          <a:xfrm>
            <a:off x="9144000" y="945815"/>
            <a:ext cx="7168716" cy="61256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Tax credit</a:t>
            </a:r>
          </a:p>
        </p:txBody>
      </p:sp>
      <p:sp>
        <p:nvSpPr>
          <p:cNvPr id="5" name="Content Placeholder 4">
            <a:extLst>
              <a:ext uri="{FF2B5EF4-FFF2-40B4-BE49-F238E27FC236}">
                <a16:creationId xmlns:a16="http://schemas.microsoft.com/office/drawing/2014/main" id="{A936CBF3-49C9-E1B7-5466-E9C81C92002D}"/>
              </a:ext>
            </a:extLst>
          </p:cNvPr>
          <p:cNvSpPr>
            <a:spLocks noGrp="1"/>
          </p:cNvSpPr>
          <p:nvPr>
            <p:ph sz="quarter" idx="15"/>
          </p:nvPr>
        </p:nvSpPr>
        <p:spPr>
          <a:xfrm>
            <a:off x="9144000" y="3680070"/>
            <a:ext cx="7168716" cy="2122800"/>
          </a:xfrm>
        </p:spPr>
        <p:txBody>
          <a:bodyPr>
            <a:normAutofit fontScale="850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Because of the tax credit, we can contribute a larger amount than we can through our philanthropy budget.</a:t>
            </a:r>
          </a:p>
          <a:p>
            <a:r>
              <a:rPr lang="en-US"/>
              <a:t>Helps build relationships with community organizations that are helping our most vulnerable neighbors. </a:t>
            </a:r>
          </a:p>
          <a:p>
            <a:r>
              <a:rPr lang="en-US"/>
              <a:t>These gifts have higher impact and typically support low-income distressed neighborhoods. </a:t>
            </a:r>
          </a:p>
        </p:txBody>
      </p:sp>
      <p:sp>
        <p:nvSpPr>
          <p:cNvPr id="6" name="Content Placeholder 5">
            <a:extLst>
              <a:ext uri="{FF2B5EF4-FFF2-40B4-BE49-F238E27FC236}">
                <a16:creationId xmlns:a16="http://schemas.microsoft.com/office/drawing/2014/main" id="{D21AD6DB-18E1-3725-BA89-36AC220D9F88}"/>
              </a:ext>
            </a:extLst>
          </p:cNvPr>
          <p:cNvSpPr>
            <a:spLocks noGrp="1"/>
          </p:cNvSpPr>
          <p:nvPr>
            <p:ph sz="quarter" idx="16"/>
          </p:nvPr>
        </p:nvSpPr>
        <p:spPr>
          <a:xfrm>
            <a:off x="9144000" y="2957539"/>
            <a:ext cx="7168716" cy="61256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Higher level of support for organizations</a:t>
            </a:r>
          </a:p>
        </p:txBody>
      </p:sp>
      <p:sp>
        <p:nvSpPr>
          <p:cNvPr id="7" name="Content Placeholder 6">
            <a:extLst>
              <a:ext uri="{FF2B5EF4-FFF2-40B4-BE49-F238E27FC236}">
                <a16:creationId xmlns:a16="http://schemas.microsoft.com/office/drawing/2014/main" id="{CA3403A3-C886-48F3-1DEB-AD7D689B3198}"/>
              </a:ext>
            </a:extLst>
          </p:cNvPr>
          <p:cNvSpPr>
            <a:spLocks noGrp="1"/>
          </p:cNvSpPr>
          <p:nvPr>
            <p:ph sz="quarter" idx="17"/>
          </p:nvPr>
        </p:nvSpPr>
        <p:spPr>
          <a:xfrm>
            <a:off x="9144000" y="6620494"/>
            <a:ext cx="7168716" cy="1961804"/>
          </a:xfrm>
        </p:spPr>
        <p:txBody>
          <a:bodyPr>
            <a:normAutofit fontScale="850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Through NPP project commitments, communities can make improvements over a five or six-year period.</a:t>
            </a:r>
          </a:p>
          <a:p>
            <a:r>
              <a:rPr lang="en-US"/>
              <a:t>This allows them to focus on many different aspects of community development like affordable housing, job training and improving access to job and economic opportunities to move toward sustainable change.  </a:t>
            </a:r>
          </a:p>
        </p:txBody>
      </p:sp>
      <p:sp>
        <p:nvSpPr>
          <p:cNvPr id="8" name="Content Placeholder 7">
            <a:extLst>
              <a:ext uri="{FF2B5EF4-FFF2-40B4-BE49-F238E27FC236}">
                <a16:creationId xmlns:a16="http://schemas.microsoft.com/office/drawing/2014/main" id="{33DBBEA9-7DBF-2476-474B-7DBF67B75974}"/>
              </a:ext>
            </a:extLst>
          </p:cNvPr>
          <p:cNvSpPr>
            <a:spLocks noGrp="1"/>
          </p:cNvSpPr>
          <p:nvPr>
            <p:ph sz="quarter" idx="18"/>
          </p:nvPr>
        </p:nvSpPr>
        <p:spPr>
          <a:xfrm>
            <a:off x="9144002" y="5802871"/>
            <a:ext cx="7168716" cy="61256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Neighborhood Partnership Program</a:t>
            </a:r>
          </a:p>
        </p:txBody>
      </p:sp>
    </p:spTree>
    <p:extLst>
      <p:ext uri="{BB962C8B-B14F-4D97-AF65-F5344CB8AC3E}">
        <p14:creationId xmlns:p14="http://schemas.microsoft.com/office/powerpoint/2010/main" val="2520703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2273-AF97-C1C7-4AAA-0FD923A073F0}"/>
              </a:ext>
            </a:extLst>
          </p:cNvPr>
          <p:cNvSpPr>
            <a:spLocks noGrp="1"/>
          </p:cNvSpPr>
          <p:nvPr>
            <p:ph type="ctrTitle"/>
          </p:nvPr>
        </p:nvSpPr>
        <p:spPr/>
        <p:txBody>
          <a:bodyPr/>
          <a:lstStyle/>
          <a:p>
            <a:r>
              <a:rPr lang="en-US" dirty="0"/>
              <a:t>Neighborhood Assistance Program (NAP)</a:t>
            </a:r>
            <a:br>
              <a:rPr lang="en-US" dirty="0"/>
            </a:br>
            <a:r>
              <a:rPr lang="en-US" b="0" dirty="0"/>
              <a:t>DCED Southeast Regional Office</a:t>
            </a:r>
            <a:endParaRPr lang="en-US" dirty="0"/>
          </a:p>
        </p:txBody>
      </p:sp>
      <p:sp>
        <p:nvSpPr>
          <p:cNvPr id="5" name="TextBox 4">
            <a:extLst>
              <a:ext uri="{FF2B5EF4-FFF2-40B4-BE49-F238E27FC236}">
                <a16:creationId xmlns:a16="http://schemas.microsoft.com/office/drawing/2014/main" id="{63C53BE5-E1C5-4FE5-ADCF-712E4EA0AE3D}"/>
              </a:ext>
            </a:extLst>
          </p:cNvPr>
          <p:cNvSpPr txBox="1"/>
          <p:nvPr/>
        </p:nvSpPr>
        <p:spPr>
          <a:xfrm>
            <a:off x="4573049" y="6379041"/>
            <a:ext cx="9141903" cy="1338828"/>
          </a:xfrm>
          <a:prstGeom prst="rect">
            <a:avLst/>
          </a:prstGeom>
          <a:noFill/>
        </p:spPr>
        <p:txBody>
          <a:bodyPr wrap="square">
            <a:spAutoFit/>
          </a:bodyPr>
          <a:lstStyle/>
          <a:p>
            <a:pPr algn="ctr" defTabSz="1371600">
              <a:defRPr/>
            </a:pPr>
            <a:br>
              <a:rPr lang="en-US" sz="2700" dirty="0">
                <a:solidFill>
                  <a:prstClr val="white"/>
                </a:solidFill>
                <a:latin typeface="Arial" panose="020B0604020202020204" pitchFamily="34" charset="0"/>
                <a:cs typeface="Arial" panose="020B0604020202020204" pitchFamily="34" charset="0"/>
              </a:rPr>
            </a:br>
            <a:r>
              <a:rPr lang="en-US" sz="2700" dirty="0">
                <a:solidFill>
                  <a:prstClr val="white"/>
                </a:solidFill>
                <a:latin typeface="Arial" panose="020B0604020202020204" pitchFamily="34" charset="0"/>
                <a:cs typeface="Arial" panose="020B0604020202020204" pitchFamily="34" charset="0"/>
              </a:rPr>
              <a:t>Application Window:</a:t>
            </a:r>
            <a:br>
              <a:rPr lang="en-US" sz="2700" dirty="0">
                <a:solidFill>
                  <a:prstClr val="white"/>
                </a:solidFill>
                <a:latin typeface="Arial" panose="020B0604020202020204" pitchFamily="34" charset="0"/>
                <a:cs typeface="Arial" panose="020B0604020202020204" pitchFamily="34" charset="0"/>
              </a:rPr>
            </a:br>
            <a:r>
              <a:rPr lang="en-US" sz="2700" dirty="0">
                <a:solidFill>
                  <a:prstClr val="white"/>
                </a:solidFill>
                <a:latin typeface="Arial" panose="020B0604020202020204" pitchFamily="34" charset="0"/>
                <a:cs typeface="Arial" panose="020B0604020202020204" pitchFamily="34" charset="0"/>
              </a:rPr>
              <a:t>March 1, 2026 – May 30, 2026</a:t>
            </a:r>
          </a:p>
        </p:txBody>
      </p:sp>
      <p:sp>
        <p:nvSpPr>
          <p:cNvPr id="7" name="Text Placeholder 6">
            <a:extLst>
              <a:ext uri="{FF2B5EF4-FFF2-40B4-BE49-F238E27FC236}">
                <a16:creationId xmlns:a16="http://schemas.microsoft.com/office/drawing/2014/main" id="{1D423618-7A12-D661-9970-8CBEBCC9E400}"/>
              </a:ext>
            </a:extLst>
          </p:cNvPr>
          <p:cNvSpPr>
            <a:spLocks noGrp="1"/>
          </p:cNvSpPr>
          <p:nvPr>
            <p:ph type="body" sz="quarter" idx="12"/>
          </p:nvPr>
        </p:nvSpPr>
        <p:spPr>
          <a:xfrm>
            <a:off x="11902699" y="8327859"/>
            <a:ext cx="5966204" cy="1256271"/>
          </a:xfrm>
        </p:spPr>
        <p:txBody>
          <a:bodyPr>
            <a:noAutofit/>
          </a:bodyPr>
          <a:lstStyle/>
          <a:p>
            <a:pPr algn="r"/>
            <a:r>
              <a:rPr lang="en-US" dirty="0"/>
              <a:t>Michael Shorr</a:t>
            </a:r>
          </a:p>
          <a:p>
            <a:pPr algn="r"/>
            <a:r>
              <a:rPr lang="en-US" dirty="0"/>
              <a:t>Regional Director</a:t>
            </a:r>
          </a:p>
          <a:p>
            <a:pPr algn="r"/>
            <a:r>
              <a:rPr lang="en-US" sz="2100" b="1" i="1" dirty="0"/>
              <a:t>Southeast PA: </a:t>
            </a:r>
            <a:r>
              <a:rPr lang="en-US" sz="2100" i="1" dirty="0"/>
              <a:t>Bucks, Chester, Delaware, Montgomery, and Philadelphia</a:t>
            </a:r>
          </a:p>
        </p:txBody>
      </p:sp>
      <p:sp>
        <p:nvSpPr>
          <p:cNvPr id="3" name="TextBox 2">
            <a:extLst>
              <a:ext uri="{FF2B5EF4-FFF2-40B4-BE49-F238E27FC236}">
                <a16:creationId xmlns:a16="http://schemas.microsoft.com/office/drawing/2014/main" id="{94FA9159-0DC1-F390-E868-27E72DFD2C27}"/>
              </a:ext>
            </a:extLst>
          </p:cNvPr>
          <p:cNvSpPr txBox="1"/>
          <p:nvPr/>
        </p:nvSpPr>
        <p:spPr>
          <a:xfrm>
            <a:off x="5096436" y="5825966"/>
            <a:ext cx="8095128" cy="1061829"/>
          </a:xfrm>
          <a:prstGeom prst="rect">
            <a:avLst/>
          </a:prstGeom>
          <a:noFill/>
        </p:spPr>
        <p:txBody>
          <a:bodyPr wrap="square" rtlCol="0">
            <a:spAutoFit/>
          </a:bodyPr>
          <a:lstStyle/>
          <a:p>
            <a:r>
              <a:rPr lang="en-US" sz="3600" dirty="0">
                <a:solidFill>
                  <a:schemeClr val="bg1"/>
                </a:solidFill>
              </a:rPr>
              <a:t>RSVP NAP Presentation – 10/22/2025</a:t>
            </a:r>
          </a:p>
          <a:p>
            <a:endParaRPr lang="en-US" sz="2700" dirty="0">
              <a:solidFill>
                <a:schemeClr val="bg1"/>
              </a:solidFill>
            </a:endParaRPr>
          </a:p>
        </p:txBody>
      </p:sp>
    </p:spTree>
    <p:extLst>
      <p:ext uri="{BB962C8B-B14F-4D97-AF65-F5344CB8AC3E}">
        <p14:creationId xmlns:p14="http://schemas.microsoft.com/office/powerpoint/2010/main" val="2452296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66E77-10DA-F3EB-2F04-3EB8486E3DF4}"/>
              </a:ext>
            </a:extLst>
          </p:cNvPr>
          <p:cNvSpPr>
            <a:spLocks noGrp="1"/>
          </p:cNvSpPr>
          <p:nvPr>
            <p:ph type="body" sz="quarter" idx="15"/>
          </p:nvPr>
        </p:nvSpPr>
        <p:spPr>
          <a:xfrm>
            <a:off x="1233449" y="7855546"/>
            <a:ext cx="2126973" cy="554609"/>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March/April</a:t>
            </a:r>
          </a:p>
        </p:txBody>
      </p:sp>
      <p:sp>
        <p:nvSpPr>
          <p:cNvPr id="3" name="Text Placeholder 2">
            <a:extLst>
              <a:ext uri="{FF2B5EF4-FFF2-40B4-BE49-F238E27FC236}">
                <a16:creationId xmlns:a16="http://schemas.microsoft.com/office/drawing/2014/main" id="{DEE37A4E-D2DB-BEA2-E393-663144AF4852}"/>
              </a:ext>
            </a:extLst>
          </p:cNvPr>
          <p:cNvSpPr>
            <a:spLocks noGrp="1"/>
          </p:cNvSpPr>
          <p:nvPr>
            <p:ph type="body" sz="quarter" idx="21"/>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What does the business need to do to participate? </a:t>
            </a:r>
          </a:p>
        </p:txBody>
      </p:sp>
      <p:sp>
        <p:nvSpPr>
          <p:cNvPr id="4" name="Text Placeholder 3">
            <a:extLst>
              <a:ext uri="{FF2B5EF4-FFF2-40B4-BE49-F238E27FC236}">
                <a16:creationId xmlns:a16="http://schemas.microsoft.com/office/drawing/2014/main" id="{3F0CAFA4-73B6-6B04-B322-486ED8492182}"/>
              </a:ext>
            </a:extLst>
          </p:cNvPr>
          <p:cNvSpPr>
            <a:spLocks noGrp="1"/>
          </p:cNvSpPr>
          <p:nvPr>
            <p:ph type="body" sz="quarter" idx="22"/>
          </p:nvPr>
        </p:nvSpPr>
        <p:spPr>
          <a:xfrm>
            <a:off x="4088847" y="7855546"/>
            <a:ext cx="1795503" cy="554609"/>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May</a:t>
            </a:r>
          </a:p>
        </p:txBody>
      </p:sp>
      <p:sp>
        <p:nvSpPr>
          <p:cNvPr id="5" name="Text Placeholder 4">
            <a:extLst>
              <a:ext uri="{FF2B5EF4-FFF2-40B4-BE49-F238E27FC236}">
                <a16:creationId xmlns:a16="http://schemas.microsoft.com/office/drawing/2014/main" id="{5969C537-4134-D4A6-E28B-850C37247BE2}"/>
              </a:ext>
            </a:extLst>
          </p:cNvPr>
          <p:cNvSpPr>
            <a:spLocks noGrp="1"/>
          </p:cNvSpPr>
          <p:nvPr>
            <p:ph type="body" sz="quarter" idx="23"/>
          </p:nvPr>
        </p:nvSpPr>
        <p:spPr>
          <a:xfrm>
            <a:off x="6519431" y="7832397"/>
            <a:ext cx="2309853" cy="554609"/>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Summer/Fall </a:t>
            </a:r>
          </a:p>
        </p:txBody>
      </p:sp>
      <p:sp>
        <p:nvSpPr>
          <p:cNvPr id="6" name="Text Placeholder 5">
            <a:extLst>
              <a:ext uri="{FF2B5EF4-FFF2-40B4-BE49-F238E27FC236}">
                <a16:creationId xmlns:a16="http://schemas.microsoft.com/office/drawing/2014/main" id="{B2737C40-DD32-C060-918C-A970B2E1C4B5}"/>
              </a:ext>
            </a:extLst>
          </p:cNvPr>
          <p:cNvSpPr>
            <a:spLocks noGrp="1"/>
          </p:cNvSpPr>
          <p:nvPr>
            <p:ph type="body" sz="quarter" idx="24"/>
          </p:nvPr>
        </p:nvSpPr>
        <p:spPr>
          <a:xfrm>
            <a:off x="9343032" y="7806090"/>
            <a:ext cx="1795503" cy="554609"/>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Nov/Dec</a:t>
            </a:r>
          </a:p>
        </p:txBody>
      </p:sp>
      <p:sp>
        <p:nvSpPr>
          <p:cNvPr id="7" name="Text Placeholder 6">
            <a:extLst>
              <a:ext uri="{FF2B5EF4-FFF2-40B4-BE49-F238E27FC236}">
                <a16:creationId xmlns:a16="http://schemas.microsoft.com/office/drawing/2014/main" id="{7C0B7A6A-1A30-6979-C00B-B78190AB5CD9}"/>
              </a:ext>
            </a:extLst>
          </p:cNvPr>
          <p:cNvSpPr>
            <a:spLocks noGrp="1"/>
          </p:cNvSpPr>
          <p:nvPr>
            <p:ph type="body" sz="quarter" idx="25"/>
          </p:nvPr>
        </p:nvSpPr>
        <p:spPr>
          <a:xfrm>
            <a:off x="11779059" y="7806090"/>
            <a:ext cx="2606144" cy="554609"/>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January</a:t>
            </a:r>
          </a:p>
        </p:txBody>
      </p:sp>
      <p:sp>
        <p:nvSpPr>
          <p:cNvPr id="8" name="Text Placeholder 7">
            <a:extLst>
              <a:ext uri="{FF2B5EF4-FFF2-40B4-BE49-F238E27FC236}">
                <a16:creationId xmlns:a16="http://schemas.microsoft.com/office/drawing/2014/main" id="{D2DE789F-7566-7470-6DB6-C5AE24BE5A5A}"/>
              </a:ext>
            </a:extLst>
          </p:cNvPr>
          <p:cNvSpPr>
            <a:spLocks noGrp="1"/>
          </p:cNvSpPr>
          <p:nvPr>
            <p:ph type="body" sz="quarter" idx="26"/>
          </p:nvPr>
        </p:nvSpPr>
        <p:spPr>
          <a:xfrm>
            <a:off x="14411560" y="7855546"/>
            <a:ext cx="3839590" cy="824628"/>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January 1 - December 31</a:t>
            </a:r>
          </a:p>
        </p:txBody>
      </p:sp>
      <p:sp>
        <p:nvSpPr>
          <p:cNvPr id="9" name="Text Placeholder 8">
            <a:extLst>
              <a:ext uri="{FF2B5EF4-FFF2-40B4-BE49-F238E27FC236}">
                <a16:creationId xmlns:a16="http://schemas.microsoft.com/office/drawing/2014/main" id="{091BACA5-AF8F-643C-1D4A-DED9DD8CC832}"/>
              </a:ext>
            </a:extLst>
          </p:cNvPr>
          <p:cNvSpPr>
            <a:spLocks noGrp="1"/>
          </p:cNvSpPr>
          <p:nvPr>
            <p:ph type="body" sz="quarter" idx="27"/>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2000"/>
              <a:t>Have conversations with organizations that are planning to apply for funding through NAP</a:t>
            </a:r>
          </a:p>
          <a:p>
            <a:pPr marL="0" indent="0">
              <a:buNone/>
            </a:pPr>
            <a:r>
              <a:rPr lang="en-US" sz="2000"/>
              <a:t>Compile list of recommended projects for approval</a:t>
            </a:r>
          </a:p>
        </p:txBody>
      </p:sp>
      <p:sp>
        <p:nvSpPr>
          <p:cNvPr id="10" name="Text Placeholder 9">
            <a:extLst>
              <a:ext uri="{FF2B5EF4-FFF2-40B4-BE49-F238E27FC236}">
                <a16:creationId xmlns:a16="http://schemas.microsoft.com/office/drawing/2014/main" id="{798770BA-77EF-6ADB-3B9B-04D3EE1BADCD}"/>
              </a:ext>
            </a:extLst>
          </p:cNvPr>
          <p:cNvSpPr>
            <a:spLocks noGrp="1"/>
          </p:cNvSpPr>
          <p:nvPr>
            <p:ph type="body" sz="quarter" idx="28"/>
          </p:nvPr>
        </p:nvSpPr>
        <p:spPr>
          <a:xfrm>
            <a:off x="4072313" y="1906257"/>
            <a:ext cx="2309853" cy="395160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2000"/>
              <a:t>Get approval from senior leadership to move ahead with plan</a:t>
            </a:r>
          </a:p>
          <a:p>
            <a:pPr marL="0" indent="0">
              <a:buNone/>
            </a:pPr>
            <a:r>
              <a:rPr lang="en-US" sz="2000"/>
              <a:t>Notify organizations</a:t>
            </a:r>
          </a:p>
          <a:p>
            <a:pPr marL="0" indent="0">
              <a:buNone/>
            </a:pPr>
            <a:r>
              <a:rPr lang="en-US" sz="2000">
                <a:highlight>
                  <a:srgbClr val="FFFF00"/>
                </a:highlight>
              </a:rPr>
              <a:t>Submit commitment letter to organization to include with their application to DCED</a:t>
            </a:r>
          </a:p>
          <a:p>
            <a:pPr marL="0" indent="0">
              <a:buNone/>
            </a:pPr>
            <a:r>
              <a:rPr lang="en-US" sz="2000">
                <a:highlight>
                  <a:srgbClr val="FFFF00"/>
                </a:highlight>
              </a:rPr>
              <a:t>Complete Electronic Clearance Form for Tax Credits through DCED website</a:t>
            </a:r>
          </a:p>
          <a:p>
            <a:pPr marL="0" indent="0">
              <a:buNone/>
            </a:pPr>
            <a:endParaRPr lang="en-US" sz="900"/>
          </a:p>
          <a:p>
            <a:pPr marL="0" indent="0">
              <a:buNone/>
            </a:pPr>
            <a:r>
              <a:rPr lang="en-US" sz="2000"/>
              <a:t>Organization deadline to submit – end of May</a:t>
            </a:r>
          </a:p>
        </p:txBody>
      </p:sp>
      <p:sp>
        <p:nvSpPr>
          <p:cNvPr id="11" name="Text Placeholder 10">
            <a:extLst>
              <a:ext uri="{FF2B5EF4-FFF2-40B4-BE49-F238E27FC236}">
                <a16:creationId xmlns:a16="http://schemas.microsoft.com/office/drawing/2014/main" id="{F9DB7550-34CA-BEFA-0CB7-4A4A84208F13}"/>
              </a:ext>
            </a:extLst>
          </p:cNvPr>
          <p:cNvSpPr>
            <a:spLocks noGrp="1"/>
          </p:cNvSpPr>
          <p:nvPr>
            <p:ph type="body" sz="quarter" idx="29"/>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2000"/>
              <a:t>Wait for it, wait for it…</a:t>
            </a:r>
          </a:p>
        </p:txBody>
      </p:sp>
      <p:sp>
        <p:nvSpPr>
          <p:cNvPr id="12" name="Text Placeholder 11">
            <a:extLst>
              <a:ext uri="{FF2B5EF4-FFF2-40B4-BE49-F238E27FC236}">
                <a16:creationId xmlns:a16="http://schemas.microsoft.com/office/drawing/2014/main" id="{40A4F45C-9624-4B15-EA4E-45C8158D4083}"/>
              </a:ext>
            </a:extLst>
          </p:cNvPr>
          <p:cNvSpPr>
            <a:spLocks noGrp="1"/>
          </p:cNvSpPr>
          <p:nvPr>
            <p:ph type="body" sz="quarter" idx="30"/>
          </p:nvPr>
        </p:nvSpPr>
        <p:spPr>
          <a:xfrm>
            <a:off x="9343032" y="2042292"/>
            <a:ext cx="2309853" cy="3060183"/>
          </a:xfrm>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2000"/>
              <a:t>Application approvals start to arrive from organizations. </a:t>
            </a:r>
          </a:p>
          <a:p>
            <a:pPr marL="0" indent="0">
              <a:buNone/>
            </a:pPr>
            <a:r>
              <a:rPr lang="en-US" sz="2000"/>
              <a:t>DCED project approval letter arrives for business</a:t>
            </a:r>
          </a:p>
        </p:txBody>
      </p:sp>
      <p:sp>
        <p:nvSpPr>
          <p:cNvPr id="14" name="Text Placeholder 13">
            <a:extLst>
              <a:ext uri="{FF2B5EF4-FFF2-40B4-BE49-F238E27FC236}">
                <a16:creationId xmlns:a16="http://schemas.microsoft.com/office/drawing/2014/main" id="{5B71B8FD-8E0E-C868-D79D-DCA4F053A55F}"/>
              </a:ext>
            </a:extLst>
          </p:cNvPr>
          <p:cNvSpPr>
            <a:spLocks noGrp="1"/>
          </p:cNvSpPr>
          <p:nvPr>
            <p:ph type="body" sz="quarter" idx="32"/>
          </p:nvPr>
        </p:nvSpPr>
        <p:spPr>
          <a:xfrm>
            <a:off x="14635120" y="2042291"/>
            <a:ext cx="3348079" cy="409181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2000">
                <a:highlight>
                  <a:srgbClr val="FFFF00"/>
                </a:highlight>
              </a:rPr>
              <a:t>Once payments have been made, business must complete the Application for Tax Credit Under the Neighborhood Assistance Act.</a:t>
            </a:r>
          </a:p>
          <a:p>
            <a:pPr>
              <a:lnSpc>
                <a:spcPct val="100000"/>
              </a:lnSpc>
              <a:spcBef>
                <a:spcPts val="0"/>
              </a:spcBef>
            </a:pPr>
            <a:r>
              <a:rPr lang="en-US" sz="2000">
                <a:highlight>
                  <a:srgbClr val="FFFF00"/>
                </a:highlight>
              </a:rPr>
              <a:t>Submit completed form</a:t>
            </a:r>
          </a:p>
          <a:p>
            <a:pPr>
              <a:lnSpc>
                <a:spcPct val="100000"/>
              </a:lnSpc>
              <a:spcBef>
                <a:spcPts val="0"/>
              </a:spcBef>
            </a:pPr>
            <a:r>
              <a:rPr lang="en-US" sz="2000">
                <a:highlight>
                  <a:srgbClr val="FFFF00"/>
                </a:highlight>
              </a:rPr>
              <a:t>Proof of Contribution (we use cancelled check)</a:t>
            </a:r>
          </a:p>
          <a:p>
            <a:pPr>
              <a:lnSpc>
                <a:spcPct val="100000"/>
              </a:lnSpc>
              <a:spcBef>
                <a:spcPts val="0"/>
              </a:spcBef>
            </a:pPr>
            <a:r>
              <a:rPr lang="en-US" sz="2000">
                <a:highlight>
                  <a:srgbClr val="FFFF00"/>
                </a:highlight>
              </a:rPr>
              <a:t>Project Approval Letter</a:t>
            </a:r>
          </a:p>
          <a:p>
            <a:pPr marL="0" indent="0">
              <a:buNone/>
            </a:pPr>
            <a:r>
              <a:rPr lang="en-US" sz="2000">
                <a:highlight>
                  <a:srgbClr val="FFFF00"/>
                </a:highlight>
              </a:rPr>
              <a:t>Send that packet to DCED (via email) and they will send your tax credit certificate.</a:t>
            </a:r>
          </a:p>
        </p:txBody>
      </p:sp>
      <p:sp>
        <p:nvSpPr>
          <p:cNvPr id="15" name="Text Placeholder 14">
            <a:extLst>
              <a:ext uri="{FF2B5EF4-FFF2-40B4-BE49-F238E27FC236}">
                <a16:creationId xmlns:a16="http://schemas.microsoft.com/office/drawing/2014/main" id="{DCF39A74-E79A-61F5-EA76-F6203D311CD2}"/>
              </a:ext>
            </a:extLst>
          </p:cNvPr>
          <p:cNvSpPr>
            <a:spLocks noGrp="1"/>
          </p:cNvSpPr>
          <p:nvPr>
            <p:ph type="body" sz="quarter" idx="20"/>
          </p:nvPr>
        </p:nvSpPr>
        <p:spPr/>
        <p:txBody>
          <a:bodyPr lIns="91440" tIns="45720" rIns="91440" bIns="45720" anchor="t">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 </a:t>
            </a:r>
          </a:p>
        </p:txBody>
      </p:sp>
      <p:sp>
        <p:nvSpPr>
          <p:cNvPr id="16" name="Text Placeholder 11">
            <a:extLst>
              <a:ext uri="{FF2B5EF4-FFF2-40B4-BE49-F238E27FC236}">
                <a16:creationId xmlns:a16="http://schemas.microsoft.com/office/drawing/2014/main" id="{A5E65ED4-4C2A-5F5D-4438-50230E790690}"/>
              </a:ext>
            </a:extLst>
          </p:cNvPr>
          <p:cNvSpPr txBox="1">
            <a:spLocks/>
          </p:cNvSpPr>
          <p:nvPr/>
        </p:nvSpPr>
        <p:spPr>
          <a:xfrm>
            <a:off x="11927205" y="2042292"/>
            <a:ext cx="2309853" cy="3060183"/>
          </a:xfrm>
          <a:prstGeom prst="rect">
            <a:avLst/>
          </a:prstGeom>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Font typeface="Arial" panose="020B0604020202020204" pitchFamily="34" charset="0"/>
              <a:buNone/>
            </a:pPr>
            <a:r>
              <a:rPr lang="en-US" sz="2000">
                <a:highlight>
                  <a:srgbClr val="FFFF00"/>
                </a:highlight>
              </a:rPr>
              <a:t>Send payments for approved projects</a:t>
            </a:r>
          </a:p>
        </p:txBody>
      </p:sp>
    </p:spTree>
    <p:extLst>
      <p:ext uri="{BB962C8B-B14F-4D97-AF65-F5344CB8AC3E}">
        <p14:creationId xmlns:p14="http://schemas.microsoft.com/office/powerpoint/2010/main" val="1163681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women and a child holding a large red saw&#10;&#10;AI-generated content may be incorrect.">
            <a:extLst>
              <a:ext uri="{FF2B5EF4-FFF2-40B4-BE49-F238E27FC236}">
                <a16:creationId xmlns:a16="http://schemas.microsoft.com/office/drawing/2014/main" id="{A5FF43DA-E18B-66C4-851C-8BF071348E5F}"/>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0251" r="10251"/>
          <a:stretch>
            <a:fillRect/>
          </a:stretch>
        </p:blipFill>
        <p:spPr>
          <a:xfrm>
            <a:off x="1233444" y="2363544"/>
            <a:ext cx="3887301" cy="3525543"/>
          </a:xfrm>
        </p:spPr>
      </p:pic>
      <p:sp>
        <p:nvSpPr>
          <p:cNvPr id="3" name="Content Placeholder 2">
            <a:extLst>
              <a:ext uri="{FF2B5EF4-FFF2-40B4-BE49-F238E27FC236}">
                <a16:creationId xmlns:a16="http://schemas.microsoft.com/office/drawing/2014/main" id="{9617D12E-A567-61E1-B221-42E6DDEB73A7}"/>
              </a:ext>
            </a:extLst>
          </p:cNvPr>
          <p:cNvSpPr>
            <a:spLocks noGrp="1"/>
          </p:cNvSpPr>
          <p:nvPr>
            <p:ph sz="quarter" idx="13"/>
          </p:nvPr>
        </p:nvSpPr>
        <p:spPr>
          <a:xfrm>
            <a:off x="1233443" y="7722799"/>
            <a:ext cx="3887301" cy="1203273"/>
          </a:xfrm>
        </p:spPr>
        <p:txBody>
          <a:bodyPr>
            <a:normAutofit fontScale="775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Our support helped Habitat Philly complete a 21 Unit Coltrane Commons affordable housing project in Strawberry Mansion.</a:t>
            </a:r>
          </a:p>
        </p:txBody>
      </p:sp>
      <p:sp>
        <p:nvSpPr>
          <p:cNvPr id="4" name="Content Placeholder 3">
            <a:extLst>
              <a:ext uri="{FF2B5EF4-FFF2-40B4-BE49-F238E27FC236}">
                <a16:creationId xmlns:a16="http://schemas.microsoft.com/office/drawing/2014/main" id="{7F438BFB-D66E-AFD5-231E-8DA1536BCE78}"/>
              </a:ext>
            </a:extLst>
          </p:cNvPr>
          <p:cNvSpPr>
            <a:spLocks noGrp="1"/>
          </p:cNvSpPr>
          <p:nvPr>
            <p:ph sz="quarter" idx="14"/>
          </p:nvPr>
        </p:nvSpPr>
        <p:spPr>
          <a:xfrm>
            <a:off x="1233444" y="6293812"/>
            <a:ext cx="3887301" cy="61256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Habitat for Humanity of Philadelphia</a:t>
            </a:r>
          </a:p>
        </p:txBody>
      </p:sp>
      <p:pic>
        <p:nvPicPr>
          <p:cNvPr id="20" name="Content Placeholder 19" descr="A house with a porch and a sidewalk&#10;&#10;AI-generated content may be incorrect.">
            <a:extLst>
              <a:ext uri="{FF2B5EF4-FFF2-40B4-BE49-F238E27FC236}">
                <a16:creationId xmlns:a16="http://schemas.microsoft.com/office/drawing/2014/main" id="{E69D1479-9D32-4F70-0EC4-55DD78B5AC76}"/>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rcRect l="7592" t="4227" r="-393"/>
          <a:stretch/>
        </p:blipFill>
        <p:spPr>
          <a:xfrm>
            <a:off x="9827213" y="1606382"/>
            <a:ext cx="3082835" cy="4242026"/>
          </a:xfrm>
        </p:spPr>
      </p:pic>
      <p:pic>
        <p:nvPicPr>
          <p:cNvPr id="22" name="Content Placeholder 21" descr="A house with a porch and a street&#10;&#10;AI-generated content may be incorrect.">
            <a:extLst>
              <a:ext uri="{FF2B5EF4-FFF2-40B4-BE49-F238E27FC236}">
                <a16:creationId xmlns:a16="http://schemas.microsoft.com/office/drawing/2014/main" id="{13FF7A7B-24A6-C417-5C6B-E8BA9046C42D}"/>
              </a:ext>
            </a:extLst>
          </p:cNvPr>
          <p:cNvPicPr>
            <a:picLocks noGrp="1" noChangeAspect="1"/>
          </p:cNvPicPr>
          <p:nvPr>
            <p:ph sz="quarter" idx="19"/>
          </p:nvPr>
        </p:nvPicPr>
        <p:blipFill>
          <a:blip r:embed="rId4">
            <a:extLst>
              <a:ext uri="{28A0092B-C50C-407E-A947-70E740481C1C}">
                <a14:useLocalDpi xmlns:a14="http://schemas.microsoft.com/office/drawing/2010/main" val="0"/>
              </a:ext>
            </a:extLst>
          </a:blip>
          <a:stretch>
            <a:fillRect/>
          </a:stretch>
        </p:blipFill>
        <p:spPr>
          <a:xfrm>
            <a:off x="12921345" y="1606382"/>
            <a:ext cx="4242024" cy="4242024"/>
          </a:xfrm>
        </p:spPr>
      </p:pic>
      <p:pic>
        <p:nvPicPr>
          <p:cNvPr id="13" name="Picture Placeholder 12" descr="A group of people standing in front of a pile of garbage&#10;&#10;AI-generated content may be incorrect.">
            <a:extLst>
              <a:ext uri="{FF2B5EF4-FFF2-40B4-BE49-F238E27FC236}">
                <a16:creationId xmlns:a16="http://schemas.microsoft.com/office/drawing/2014/main" id="{B5555519-D0A8-43A7-97FA-99C814E3F70B}"/>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t="16737" b="16737"/>
          <a:stretch>
            <a:fillRect/>
          </a:stretch>
        </p:blipFill>
        <p:spPr>
          <a:xfrm>
            <a:off x="5463888" y="2331680"/>
            <a:ext cx="3887301" cy="3525545"/>
          </a:xfrm>
        </p:spPr>
      </p:pic>
      <p:sp>
        <p:nvSpPr>
          <p:cNvPr id="9" name="Content Placeholder 8">
            <a:extLst>
              <a:ext uri="{FF2B5EF4-FFF2-40B4-BE49-F238E27FC236}">
                <a16:creationId xmlns:a16="http://schemas.microsoft.com/office/drawing/2014/main" id="{10E10D28-91EA-EF4F-1928-B6306C3FD4CB}"/>
              </a:ext>
            </a:extLst>
          </p:cNvPr>
          <p:cNvSpPr>
            <a:spLocks noGrp="1"/>
          </p:cNvSpPr>
          <p:nvPr>
            <p:ph sz="quarter" idx="21"/>
          </p:nvPr>
        </p:nvSpPr>
        <p:spPr>
          <a:xfrm>
            <a:off x="5463887" y="7722799"/>
            <a:ext cx="3887301" cy="1203273"/>
          </a:xfrm>
        </p:spPr>
        <p:txBody>
          <a:bodyPr>
            <a:normAutofit fontScale="775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As part of our current NPP project, Southside Bethlehem has hosted several neighborhood cleanups. </a:t>
            </a:r>
          </a:p>
        </p:txBody>
      </p:sp>
      <p:sp>
        <p:nvSpPr>
          <p:cNvPr id="10" name="Content Placeholder 9">
            <a:extLst>
              <a:ext uri="{FF2B5EF4-FFF2-40B4-BE49-F238E27FC236}">
                <a16:creationId xmlns:a16="http://schemas.microsoft.com/office/drawing/2014/main" id="{6B5DF27E-8C68-C0EE-A60E-AEC397D4D18F}"/>
              </a:ext>
            </a:extLst>
          </p:cNvPr>
          <p:cNvSpPr>
            <a:spLocks noGrp="1"/>
          </p:cNvSpPr>
          <p:nvPr>
            <p:ph sz="quarter" idx="22"/>
          </p:nvPr>
        </p:nvSpPr>
        <p:spPr>
          <a:xfrm>
            <a:off x="5463889" y="6415369"/>
            <a:ext cx="4061112" cy="61256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Community Action Development Corporation of Bethlehem</a:t>
            </a:r>
          </a:p>
        </p:txBody>
      </p:sp>
      <p:sp>
        <p:nvSpPr>
          <p:cNvPr id="11" name="Title 10">
            <a:extLst>
              <a:ext uri="{FF2B5EF4-FFF2-40B4-BE49-F238E27FC236}">
                <a16:creationId xmlns:a16="http://schemas.microsoft.com/office/drawing/2014/main" id="{03EFD04B-BD17-5EE8-B7F7-2D06CF9D80F0}"/>
              </a:ext>
            </a:extLst>
          </p:cNvPr>
          <p:cNvSpPr>
            <a:spLocks noGrp="1"/>
          </p:cNvSpPr>
          <p:nvPr>
            <p:ph type="title"/>
          </p:nvPr>
        </p:nvSpPr>
        <p:spPr>
          <a:xfrm>
            <a:off x="1233445" y="495001"/>
            <a:ext cx="15821102" cy="665978"/>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NAP Success Stories</a:t>
            </a:r>
          </a:p>
        </p:txBody>
      </p:sp>
      <p:sp>
        <p:nvSpPr>
          <p:cNvPr id="23" name="Content Placeholder 9">
            <a:extLst>
              <a:ext uri="{FF2B5EF4-FFF2-40B4-BE49-F238E27FC236}">
                <a16:creationId xmlns:a16="http://schemas.microsoft.com/office/drawing/2014/main" id="{F7B7787B-6486-00F6-24DE-7C9CCCAA9BCF}"/>
              </a:ext>
            </a:extLst>
          </p:cNvPr>
          <p:cNvSpPr txBox="1">
            <a:spLocks/>
          </p:cNvSpPr>
          <p:nvPr/>
        </p:nvSpPr>
        <p:spPr>
          <a:xfrm>
            <a:off x="9875519" y="6293812"/>
            <a:ext cx="7336157" cy="612560"/>
          </a:xfrm>
          <a:prstGeom prst="rect">
            <a:avLst/>
          </a:prstGeom>
        </p:spPr>
        <p:txBody>
          <a:bodyPr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b="1"/>
              <a:t>Community Action Development Corporation of Bethlehem</a:t>
            </a:r>
          </a:p>
        </p:txBody>
      </p:sp>
      <p:sp>
        <p:nvSpPr>
          <p:cNvPr id="24" name="Content Placeholder 8">
            <a:extLst>
              <a:ext uri="{FF2B5EF4-FFF2-40B4-BE49-F238E27FC236}">
                <a16:creationId xmlns:a16="http://schemas.microsoft.com/office/drawing/2014/main" id="{FC685AC8-C29E-109C-2C13-9BAB554597E2}"/>
              </a:ext>
            </a:extLst>
          </p:cNvPr>
          <p:cNvSpPr txBox="1">
            <a:spLocks/>
          </p:cNvSpPr>
          <p:nvPr/>
        </p:nvSpPr>
        <p:spPr>
          <a:xfrm>
            <a:off x="9875518" y="7027929"/>
            <a:ext cx="7336157" cy="663767"/>
          </a:xfrm>
          <a:prstGeom prst="rect">
            <a:avLst/>
          </a:prstGeo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a:t>Façade improvement grants are also part of the plan to revitalize the Southside of Bethlehem.  </a:t>
            </a:r>
          </a:p>
        </p:txBody>
      </p:sp>
      <p:sp>
        <p:nvSpPr>
          <p:cNvPr id="25" name="Content Placeholder 8">
            <a:extLst>
              <a:ext uri="{FF2B5EF4-FFF2-40B4-BE49-F238E27FC236}">
                <a16:creationId xmlns:a16="http://schemas.microsoft.com/office/drawing/2014/main" id="{AF6AD138-601B-2E84-FE97-B40284FED9AC}"/>
              </a:ext>
            </a:extLst>
          </p:cNvPr>
          <p:cNvSpPr txBox="1">
            <a:spLocks/>
          </p:cNvSpPr>
          <p:nvPr/>
        </p:nvSpPr>
        <p:spPr>
          <a:xfrm>
            <a:off x="9875519" y="7983605"/>
            <a:ext cx="7432767" cy="1884933"/>
          </a:xfrm>
          <a:prstGeom prst="rect">
            <a:avLst/>
          </a:prstGeo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a:t>Collaborative effort</a:t>
            </a:r>
          </a:p>
          <a:p>
            <a:pPr marL="257175" indent="-257175">
              <a:buFont typeface="Arial" panose="020B0604020202020204" pitchFamily="34" charset="0"/>
              <a:buChar char="•"/>
            </a:pPr>
            <a:r>
              <a:rPr lang="en-US" sz="2100"/>
              <a:t>City of Bethlehem</a:t>
            </a:r>
          </a:p>
          <a:p>
            <a:pPr marL="257175" indent="-257175">
              <a:buFont typeface="Arial" panose="020B0604020202020204" pitchFamily="34" charset="0"/>
              <a:buChar char="•"/>
            </a:pPr>
            <a:r>
              <a:rPr lang="en-US" sz="2100"/>
              <a:t>Local nonprofits, schools, community groups</a:t>
            </a:r>
          </a:p>
          <a:p>
            <a:pPr marL="257175" indent="-257175">
              <a:buFont typeface="Arial" panose="020B0604020202020204" pitchFamily="34" charset="0"/>
              <a:buChar char="•"/>
            </a:pPr>
            <a:r>
              <a:rPr lang="en-US" sz="2100"/>
              <a:t>Businesses</a:t>
            </a:r>
          </a:p>
        </p:txBody>
      </p:sp>
    </p:spTree>
    <p:extLst>
      <p:ext uri="{BB962C8B-B14F-4D97-AF65-F5344CB8AC3E}">
        <p14:creationId xmlns:p14="http://schemas.microsoft.com/office/powerpoint/2010/main" val="557415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D2DD1-62AB-9BCE-C00B-2F09630CF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6C55C5-DC3A-AC4F-46AE-DD50745EBFBB}"/>
              </a:ext>
            </a:extLst>
          </p:cNvPr>
          <p:cNvSpPr>
            <a:spLocks noGrp="1"/>
          </p:cNvSpPr>
          <p:nvPr>
            <p:ph type="title"/>
          </p:nvPr>
        </p:nvSpPr>
        <p:spPr>
          <a:xfrm>
            <a:off x="957821" y="892536"/>
            <a:ext cx="7723100" cy="1210089"/>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t>Challenges</a:t>
            </a:r>
          </a:p>
        </p:txBody>
      </p:sp>
      <p:pic>
        <p:nvPicPr>
          <p:cNvPr id="10" name="Picture 9">
            <a:extLst>
              <a:ext uri="{FF2B5EF4-FFF2-40B4-BE49-F238E27FC236}">
                <a16:creationId xmlns:a16="http://schemas.microsoft.com/office/drawing/2014/main" id="{5522AF29-AB86-1BCD-8C6E-5D7F9187E5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10753" y="2059429"/>
            <a:ext cx="5940335" cy="5940335"/>
          </a:xfrm>
          <a:prstGeom prst="rect">
            <a:avLst/>
          </a:prstGeom>
        </p:spPr>
      </p:pic>
    </p:spTree>
    <p:extLst>
      <p:ext uri="{BB962C8B-B14F-4D97-AF65-F5344CB8AC3E}">
        <p14:creationId xmlns:p14="http://schemas.microsoft.com/office/powerpoint/2010/main" val="2747599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ACADA-85CC-9F11-A899-1A2E3851804D}"/>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189CF270-AB3B-AF79-B166-99945F241279}"/>
              </a:ext>
            </a:extLst>
          </p:cNvPr>
          <p:cNvSpPr txBox="1">
            <a:spLocks/>
          </p:cNvSpPr>
          <p:nvPr/>
        </p:nvSpPr>
        <p:spPr>
          <a:xfrm>
            <a:off x="1052213" y="805249"/>
            <a:ext cx="7168716" cy="612560"/>
          </a:xfrm>
          <a:prstGeom prst="rect">
            <a:avLst/>
          </a:prstGeom>
        </p:spPr>
        <p:txBody>
          <a:bodyPr anchor="ctr"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a:t>Tips for success with NAP</a:t>
            </a:r>
          </a:p>
        </p:txBody>
      </p:sp>
      <p:sp>
        <p:nvSpPr>
          <p:cNvPr id="4" name="Content Placeholder 4">
            <a:extLst>
              <a:ext uri="{FF2B5EF4-FFF2-40B4-BE49-F238E27FC236}">
                <a16:creationId xmlns:a16="http://schemas.microsoft.com/office/drawing/2014/main" id="{81530AA6-1EE5-3B60-B992-F6A08AAD1606}"/>
              </a:ext>
            </a:extLst>
          </p:cNvPr>
          <p:cNvSpPr txBox="1">
            <a:spLocks/>
          </p:cNvSpPr>
          <p:nvPr/>
        </p:nvSpPr>
        <p:spPr>
          <a:xfrm>
            <a:off x="1052213" y="2350827"/>
            <a:ext cx="10234913" cy="4821498"/>
          </a:xfrm>
          <a:prstGeom prst="rect">
            <a:avLst/>
          </a:prstGeo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257175" indent="-257175">
              <a:buFont typeface="Arial" panose="020B0604020202020204" pitchFamily="34" charset="0"/>
              <a:buChar char="•"/>
            </a:pPr>
            <a:r>
              <a:rPr lang="en-US" sz="2400"/>
              <a:t>Get organized!!!</a:t>
            </a:r>
          </a:p>
          <a:p>
            <a:pPr marL="257175" indent="-257175">
              <a:buFont typeface="Arial" panose="020B0604020202020204" pitchFamily="34" charset="0"/>
              <a:buChar char="•"/>
            </a:pPr>
            <a:r>
              <a:rPr lang="en-US" sz="2400"/>
              <a:t>Start small – familiarize yourself with the process and build when you get more comfortable. </a:t>
            </a:r>
          </a:p>
          <a:p>
            <a:pPr marL="257175" indent="-257175">
              <a:buFont typeface="Arial" panose="020B0604020202020204" pitchFamily="34" charset="0"/>
              <a:buChar char="•"/>
            </a:pPr>
            <a:r>
              <a:rPr lang="en-US" sz="2400"/>
              <a:t>If you are unsure or have questions, the team at DCED are extremely helpful, responsive and willing to answer your questions. </a:t>
            </a:r>
          </a:p>
          <a:p>
            <a:pPr marL="257175" indent="-257175">
              <a:buFont typeface="Arial" panose="020B0604020202020204" pitchFamily="34" charset="0"/>
              <a:buChar char="•"/>
            </a:pPr>
            <a:r>
              <a:rPr lang="en-US" sz="2400"/>
              <a:t>Consult your tax professional. </a:t>
            </a:r>
          </a:p>
          <a:p>
            <a:pPr marL="257175" indent="-257175">
              <a:buFont typeface="Arial" panose="020B0604020202020204" pitchFamily="34" charset="0"/>
              <a:buChar char="•"/>
            </a:pPr>
            <a:r>
              <a:rPr lang="en-US" sz="2400"/>
              <a:t>The website is also a great resource. </a:t>
            </a:r>
            <a:r>
              <a:rPr lang="en-US" sz="2400">
                <a:solidFill>
                  <a:schemeClr val="accent1"/>
                </a:solidFill>
                <a:hlinkClick r:id="rId2">
                  <a:extLst>
                    <a:ext uri="{A12FA001-AC4F-418D-AE19-62706E023703}">
                      <ahyp:hlinkClr xmlns:ahyp="http://schemas.microsoft.com/office/drawing/2018/hyperlinkcolor" val="tx"/>
                    </a:ext>
                  </a:extLst>
                </a:hlinkClick>
              </a:rPr>
              <a:t>https://dced.pa.gov/programs/neighborhood-assistance-program-nap/</a:t>
            </a:r>
            <a:endParaRPr lang="en-US" sz="2400">
              <a:solidFill>
                <a:schemeClr val="accent1"/>
              </a:solidFill>
            </a:endParaRPr>
          </a:p>
          <a:p>
            <a:endParaRPr lang="en-US" sz="2400">
              <a:solidFill>
                <a:schemeClr val="accent1"/>
              </a:solidFill>
            </a:endParaRPr>
          </a:p>
        </p:txBody>
      </p:sp>
    </p:spTree>
    <p:extLst>
      <p:ext uri="{BB962C8B-B14F-4D97-AF65-F5344CB8AC3E}">
        <p14:creationId xmlns:p14="http://schemas.microsoft.com/office/powerpoint/2010/main" val="3750933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FAB704-F2B5-A4FB-BF5C-FDFDA51B390A}"/>
              </a:ext>
            </a:extLst>
          </p:cNvPr>
          <p:cNvSpPr>
            <a:spLocks noGrp="1"/>
          </p:cNvSpPr>
          <p:nvPr>
            <p:ph sz="quarter" idx="11"/>
          </p:nvPr>
        </p:nvSpPr>
        <p:spPr>
          <a:xfrm>
            <a:off x="2775936" y="2171699"/>
            <a:ext cx="12736128" cy="2741210"/>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100"/>
              <a:t>This information is shared as an example of how businesses can participate in the NAP Program. </a:t>
            </a:r>
          </a:p>
          <a:p>
            <a:pPr algn="ctr"/>
            <a:r>
              <a:rPr lang="en-US" sz="2100"/>
              <a:t>Please consult your tax professional for advice about how participation would impact your business. </a:t>
            </a:r>
          </a:p>
        </p:txBody>
      </p:sp>
    </p:spTree>
    <p:extLst>
      <p:ext uri="{BB962C8B-B14F-4D97-AF65-F5344CB8AC3E}">
        <p14:creationId xmlns:p14="http://schemas.microsoft.com/office/powerpoint/2010/main" val="1645969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D4F99"/>
        </a:solidFill>
        <a:effectLst/>
      </p:bgPr>
    </p:bg>
    <p:spTree>
      <p:nvGrpSpPr>
        <p:cNvPr id="1" name=""/>
        <p:cNvGrpSpPr/>
        <p:nvPr/>
      </p:nvGrpSpPr>
      <p:grpSpPr>
        <a:xfrm>
          <a:off x="0" y="0"/>
          <a:ext cx="0" cy="0"/>
          <a:chOff x="0" y="0"/>
          <a:chExt cx="0" cy="0"/>
        </a:xfrm>
      </p:grpSpPr>
      <p:sp>
        <p:nvSpPr>
          <p:cNvPr id="2" name="AutoShape 2"/>
          <p:cNvSpPr/>
          <p:nvPr/>
        </p:nvSpPr>
        <p:spPr>
          <a:xfrm>
            <a:off x="380349" y="403412"/>
            <a:ext cx="17524789" cy="66255"/>
          </a:xfrm>
          <a:prstGeom prst="rect">
            <a:avLst/>
          </a:prstGeom>
          <a:solidFill>
            <a:srgbClr val="FFFFFF"/>
          </a:solidFill>
        </p:spPr>
        <p:txBody>
          <a:bodyPr/>
          <a:lstStyle/>
          <a:p>
            <a:endParaRPr lang="en-US"/>
          </a:p>
        </p:txBody>
      </p:sp>
      <p:sp>
        <p:nvSpPr>
          <p:cNvPr id="3" name="AutoShape 3"/>
          <p:cNvSpPr/>
          <p:nvPr/>
        </p:nvSpPr>
        <p:spPr>
          <a:xfrm>
            <a:off x="382862" y="9817333"/>
            <a:ext cx="17524789" cy="66255"/>
          </a:xfrm>
          <a:prstGeom prst="rect">
            <a:avLst/>
          </a:prstGeom>
          <a:solidFill>
            <a:srgbClr val="FFFFFF"/>
          </a:solidFill>
        </p:spPr>
        <p:txBody>
          <a:bodyPr/>
          <a:lstStyle/>
          <a:p>
            <a:endParaRPr lang="en-US"/>
          </a:p>
        </p:txBody>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99"/>
            </a:blip>
            <a:stretch>
              <a:fillRect l="-5998" t="-34969" r="-29557" b="-25589"/>
            </a:stretch>
          </a:blipFill>
        </p:spPr>
        <p:txBody>
          <a:bodyPr/>
          <a:lstStyle/>
          <a:p>
            <a:endParaRPr lang="en-US"/>
          </a:p>
        </p:txBody>
      </p:sp>
      <p:sp>
        <p:nvSpPr>
          <p:cNvPr id="5" name="TextBox 5"/>
          <p:cNvSpPr txBox="1"/>
          <p:nvPr/>
        </p:nvSpPr>
        <p:spPr>
          <a:xfrm>
            <a:off x="3645109" y="3199721"/>
            <a:ext cx="10990243" cy="923925"/>
          </a:xfrm>
          <a:prstGeom prst="rect">
            <a:avLst/>
          </a:prstGeom>
        </p:spPr>
        <p:txBody>
          <a:bodyPr lIns="0" tIns="0" rIns="0" bIns="0" rtlCol="0" anchor="t">
            <a:spAutoFit/>
          </a:bodyPr>
          <a:lstStyle/>
          <a:p>
            <a:pPr algn="ctr">
              <a:lnSpc>
                <a:spcPts val="7200"/>
              </a:lnSpc>
            </a:pPr>
            <a:r>
              <a:rPr lang="en-US" sz="6000" b="1">
                <a:solidFill>
                  <a:srgbClr val="FFFFFF"/>
                </a:solidFill>
                <a:latin typeface="Georgia Pro"/>
                <a:ea typeface="Georgia Pro"/>
                <a:cs typeface="Georgia Pro"/>
                <a:sym typeface="Georgia Pro"/>
              </a:rPr>
              <a:t>RSVP Mission</a:t>
            </a:r>
            <a:endParaRPr lang="en-US" sz="6000" b="1">
              <a:solidFill>
                <a:srgbClr val="FFFFFF"/>
              </a:solidFill>
              <a:latin typeface="Georgia Pro"/>
              <a:ea typeface="Georgia Pro"/>
              <a:cs typeface="Georgia Pro"/>
            </a:endParaRPr>
          </a:p>
        </p:txBody>
      </p:sp>
      <p:sp>
        <p:nvSpPr>
          <p:cNvPr id="6" name="TextBox 6"/>
          <p:cNvSpPr txBox="1"/>
          <p:nvPr/>
        </p:nvSpPr>
        <p:spPr>
          <a:xfrm>
            <a:off x="2481317" y="4810423"/>
            <a:ext cx="13322853" cy="2267331"/>
          </a:xfrm>
          <a:prstGeom prst="rect">
            <a:avLst/>
          </a:prstGeom>
        </p:spPr>
        <p:txBody>
          <a:bodyPr lIns="0" tIns="0" rIns="0" bIns="0" rtlCol="0" anchor="t">
            <a:spAutoFit/>
          </a:bodyPr>
          <a:lstStyle/>
          <a:p>
            <a:pPr algn="l">
              <a:lnSpc>
                <a:spcPts val="4511"/>
              </a:lnSpc>
            </a:pPr>
            <a:r>
              <a:rPr lang="en-US" sz="3199">
                <a:solidFill>
                  <a:srgbClr val="FFFFFF"/>
                </a:solidFill>
                <a:latin typeface="Libre Baskerville"/>
                <a:ea typeface="Libre Baskerville"/>
                <a:cs typeface="Libre Baskerville"/>
                <a:sym typeface="Libre Baskerville"/>
              </a:rPr>
              <a:t>RSVP Volunteers creates and runs unique community programs powered by skilled volunteers to advance education and wellness for all ages and strengthen nonprofits through capacity-building and volunteer services.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D4F99"/>
        </a:solidFill>
        <a:effectLst/>
      </p:bgPr>
    </p:bg>
    <p:spTree>
      <p:nvGrpSpPr>
        <p:cNvPr id="1" name=""/>
        <p:cNvGrpSpPr/>
        <p:nvPr/>
      </p:nvGrpSpPr>
      <p:grpSpPr>
        <a:xfrm>
          <a:off x="0" y="0"/>
          <a:ext cx="0" cy="0"/>
          <a:chOff x="0" y="0"/>
          <a:chExt cx="0" cy="0"/>
        </a:xfrm>
      </p:grpSpPr>
      <p:sp>
        <p:nvSpPr>
          <p:cNvPr id="2" name="AutoShape 2"/>
          <p:cNvSpPr/>
          <p:nvPr/>
        </p:nvSpPr>
        <p:spPr>
          <a:xfrm>
            <a:off x="380349" y="403412"/>
            <a:ext cx="17524789" cy="66255"/>
          </a:xfrm>
          <a:prstGeom prst="rect">
            <a:avLst/>
          </a:prstGeom>
          <a:solidFill>
            <a:srgbClr val="FFFFFF"/>
          </a:solidFill>
        </p:spPr>
        <p:txBody>
          <a:bodyPr/>
          <a:lstStyle/>
          <a:p>
            <a:endParaRPr lang="en-US"/>
          </a:p>
        </p:txBody>
      </p:sp>
      <p:sp>
        <p:nvSpPr>
          <p:cNvPr id="3" name="AutoShape 3"/>
          <p:cNvSpPr/>
          <p:nvPr/>
        </p:nvSpPr>
        <p:spPr>
          <a:xfrm>
            <a:off x="382862" y="9817333"/>
            <a:ext cx="17524789" cy="66255"/>
          </a:xfrm>
          <a:prstGeom prst="rect">
            <a:avLst/>
          </a:prstGeom>
          <a:solidFill>
            <a:srgbClr val="FFFFFF"/>
          </a:solidFill>
        </p:spPr>
        <p:txBody>
          <a:bodyPr/>
          <a:lstStyle/>
          <a:p>
            <a:endParaRPr lang="en-US"/>
          </a:p>
        </p:txBody>
      </p:sp>
      <p:sp>
        <p:nvSpPr>
          <p:cNvPr id="5" name="TextBox 5"/>
          <p:cNvSpPr txBox="1"/>
          <p:nvPr/>
        </p:nvSpPr>
        <p:spPr>
          <a:xfrm>
            <a:off x="1028700" y="1237690"/>
            <a:ext cx="16851613" cy="923330"/>
          </a:xfrm>
          <a:prstGeom prst="rect">
            <a:avLst/>
          </a:prstGeom>
        </p:spPr>
        <p:txBody>
          <a:bodyPr wrap="square" lIns="0" tIns="0" rIns="0" bIns="0" rtlCol="0" anchor="t">
            <a:spAutoFit/>
          </a:bodyPr>
          <a:lstStyle/>
          <a:p>
            <a:pPr>
              <a:lnSpc>
                <a:spcPts val="7200"/>
              </a:lnSpc>
            </a:pPr>
            <a:r>
              <a:rPr lang="en-US" sz="6000" b="1">
                <a:solidFill>
                  <a:srgbClr val="FFFFFF"/>
                </a:solidFill>
                <a:latin typeface="Georgia Pro Bold"/>
                <a:ea typeface="Georgia Pro Bold"/>
                <a:cs typeface="Georgia Pro Bold"/>
                <a:sym typeface="Georgia Pro Bold"/>
              </a:rPr>
              <a:t>RSVP Qualifies for the SPP Program</a:t>
            </a:r>
          </a:p>
        </p:txBody>
      </p:sp>
      <p:sp>
        <p:nvSpPr>
          <p:cNvPr id="6" name="TextBox 6"/>
          <p:cNvSpPr txBox="1"/>
          <p:nvPr/>
        </p:nvSpPr>
        <p:spPr>
          <a:xfrm>
            <a:off x="1028700" y="2740516"/>
            <a:ext cx="13489849" cy="1314719"/>
          </a:xfrm>
          <a:prstGeom prst="rect">
            <a:avLst/>
          </a:prstGeom>
        </p:spPr>
        <p:txBody>
          <a:bodyPr lIns="0" tIns="0" rIns="0" bIns="0" rtlCol="0" anchor="t">
            <a:spAutoFit/>
          </a:bodyPr>
          <a:lstStyle/>
          <a:p>
            <a:pPr marL="647700" lvl="1" indent="-323850" algn="l">
              <a:lnSpc>
                <a:spcPct val="150000"/>
              </a:lnSpc>
              <a:buFont typeface="Arial"/>
              <a:buChar char="•"/>
            </a:pPr>
            <a:r>
              <a:rPr lang="en-US" sz="3000" b="1">
                <a:solidFill>
                  <a:srgbClr val="FFFFFF"/>
                </a:solidFill>
                <a:latin typeface="Georgia Pro Bold"/>
                <a:ea typeface="Georgia Pro Bold"/>
                <a:cs typeface="Georgia Pro Bold"/>
                <a:sym typeface="Georgia Pro Bold"/>
              </a:rPr>
              <a:t>90% state tax credit for businesses</a:t>
            </a:r>
            <a:endParaRPr lang="en-US"/>
          </a:p>
          <a:p>
            <a:pPr marL="647700" lvl="1" indent="-323850" algn="l">
              <a:lnSpc>
                <a:spcPct val="150000"/>
              </a:lnSpc>
              <a:buFont typeface="Arial"/>
              <a:buChar char="•"/>
            </a:pPr>
            <a:r>
              <a:rPr lang="en-US" sz="3000" b="1">
                <a:solidFill>
                  <a:srgbClr val="FFFFFF"/>
                </a:solidFill>
                <a:latin typeface="Georgia Pro Bold"/>
                <a:ea typeface="Georgia Pro Bold"/>
                <a:cs typeface="Georgia Pro Bold"/>
                <a:sym typeface="Georgia Pro Bold"/>
              </a:rPr>
              <a:t>Qualifies for CRA LMI focus </a:t>
            </a:r>
            <a:endParaRPr lang="en-US" sz="3000" b="1">
              <a:solidFill>
                <a:srgbClr val="FFFFFF"/>
              </a:solidFill>
              <a:latin typeface="Georgia Pro Bold"/>
              <a:ea typeface="Georgia Pro Bold"/>
              <a:cs typeface="Georgia Pro Bold"/>
            </a:endParaRPr>
          </a:p>
        </p:txBody>
      </p:sp>
      <p:pic>
        <p:nvPicPr>
          <p:cNvPr id="8" name="Picture 7">
            <a:extLst>
              <a:ext uri="{FF2B5EF4-FFF2-40B4-BE49-F238E27FC236}">
                <a16:creationId xmlns:a16="http://schemas.microsoft.com/office/drawing/2014/main" id="{07E1B890-EC37-48E4-028F-B72231BD4CD7}"/>
              </a:ext>
            </a:extLst>
          </p:cNvPr>
          <p:cNvPicPr>
            <a:picLocks noChangeAspect="1"/>
          </p:cNvPicPr>
          <p:nvPr/>
        </p:nvPicPr>
        <p:blipFill>
          <a:blip r:embed="rId2"/>
          <a:stretch>
            <a:fillRect/>
          </a:stretch>
        </p:blipFill>
        <p:spPr>
          <a:xfrm>
            <a:off x="2756647" y="5149103"/>
            <a:ext cx="12774705" cy="4275044"/>
          </a:xfrm>
          <a:prstGeom prst="rect">
            <a:avLst/>
          </a:prstGeom>
        </p:spPr>
      </p:pic>
      <p:sp>
        <p:nvSpPr>
          <p:cNvPr id="9" name="Arrow: Down 8">
            <a:extLst>
              <a:ext uri="{FF2B5EF4-FFF2-40B4-BE49-F238E27FC236}">
                <a16:creationId xmlns:a16="http://schemas.microsoft.com/office/drawing/2014/main" id="{0F1D9A12-C451-40DE-D092-D0DD299C5BF1}"/>
              </a:ext>
            </a:extLst>
          </p:cNvPr>
          <p:cNvSpPr/>
          <p:nvPr/>
        </p:nvSpPr>
        <p:spPr>
          <a:xfrm>
            <a:off x="6451652" y="4217083"/>
            <a:ext cx="634196" cy="113826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81766" y="0"/>
            <a:ext cx="6220696" cy="3429000"/>
            <a:chOff x="0" y="0"/>
            <a:chExt cx="1474535" cy="812800"/>
          </a:xfrm>
        </p:grpSpPr>
        <p:sp>
          <p:nvSpPr>
            <p:cNvPr id="3" name="Freeform 3"/>
            <p:cNvSpPr/>
            <p:nvPr/>
          </p:nvSpPr>
          <p:spPr>
            <a:xfrm>
              <a:off x="0" y="0"/>
              <a:ext cx="1474535" cy="812800"/>
            </a:xfrm>
            <a:custGeom>
              <a:avLst/>
              <a:gdLst/>
              <a:ahLst/>
              <a:cxnLst/>
              <a:rect l="l" t="t" r="r" b="b"/>
              <a:pathLst>
                <a:path w="1474535" h="812800">
                  <a:moveTo>
                    <a:pt x="0" y="0"/>
                  </a:moveTo>
                  <a:lnTo>
                    <a:pt x="1474535" y="0"/>
                  </a:lnTo>
                  <a:lnTo>
                    <a:pt x="1474535" y="812800"/>
                  </a:lnTo>
                  <a:lnTo>
                    <a:pt x="0" y="812800"/>
                  </a:lnTo>
                  <a:close/>
                </a:path>
              </a:pathLst>
            </a:custGeom>
            <a:blipFill>
              <a:blip r:embed="rId2"/>
              <a:stretch>
                <a:fillRect t="-5889" r="-26985" b="-47594"/>
              </a:stretch>
            </a:blipFill>
          </p:spPr>
          <p:txBody>
            <a:bodyPr/>
            <a:lstStyle/>
            <a:p>
              <a:endParaRPr lang="en-US"/>
            </a:p>
          </p:txBody>
        </p:sp>
      </p:grpSp>
      <p:sp>
        <p:nvSpPr>
          <p:cNvPr id="4" name="TextBox 4"/>
          <p:cNvSpPr txBox="1"/>
          <p:nvPr/>
        </p:nvSpPr>
        <p:spPr>
          <a:xfrm>
            <a:off x="1028700" y="639296"/>
            <a:ext cx="13489849" cy="923925"/>
          </a:xfrm>
          <a:prstGeom prst="rect">
            <a:avLst/>
          </a:prstGeom>
        </p:spPr>
        <p:txBody>
          <a:bodyPr lIns="0" tIns="0" rIns="0" bIns="0" rtlCol="0" anchor="t">
            <a:spAutoFit/>
          </a:bodyPr>
          <a:lstStyle/>
          <a:p>
            <a:pPr algn="l">
              <a:lnSpc>
                <a:spcPts val="7200"/>
              </a:lnSpc>
            </a:pPr>
            <a:r>
              <a:rPr lang="en-US" sz="6000" b="1">
                <a:solidFill>
                  <a:srgbClr val="000000"/>
                </a:solidFill>
                <a:latin typeface="Georgia Pro Bold"/>
                <a:ea typeface="Georgia Pro Bold"/>
                <a:cs typeface="Georgia Pro Bold"/>
                <a:sym typeface="Georgia Pro Bold"/>
              </a:rPr>
              <a:t>RSVP’s Programming</a:t>
            </a:r>
          </a:p>
        </p:txBody>
      </p:sp>
      <p:grpSp>
        <p:nvGrpSpPr>
          <p:cNvPr id="5" name="Group 5"/>
          <p:cNvGrpSpPr/>
          <p:nvPr/>
        </p:nvGrpSpPr>
        <p:grpSpPr>
          <a:xfrm>
            <a:off x="12481766" y="3429000"/>
            <a:ext cx="6220696" cy="3429000"/>
            <a:chOff x="0" y="0"/>
            <a:chExt cx="1474535" cy="812800"/>
          </a:xfrm>
        </p:grpSpPr>
        <p:sp>
          <p:nvSpPr>
            <p:cNvPr id="6" name="Freeform 6"/>
            <p:cNvSpPr/>
            <p:nvPr/>
          </p:nvSpPr>
          <p:spPr>
            <a:xfrm>
              <a:off x="0" y="0"/>
              <a:ext cx="1474535" cy="812800"/>
            </a:xfrm>
            <a:custGeom>
              <a:avLst/>
              <a:gdLst/>
              <a:ahLst/>
              <a:cxnLst/>
              <a:rect l="l" t="t" r="r" b="b"/>
              <a:pathLst>
                <a:path w="1474535" h="812800">
                  <a:moveTo>
                    <a:pt x="0" y="0"/>
                  </a:moveTo>
                  <a:lnTo>
                    <a:pt x="1474535" y="0"/>
                  </a:lnTo>
                  <a:lnTo>
                    <a:pt x="1474535" y="812800"/>
                  </a:lnTo>
                  <a:lnTo>
                    <a:pt x="0" y="812800"/>
                  </a:lnTo>
                  <a:close/>
                </a:path>
              </a:pathLst>
            </a:custGeom>
            <a:blipFill>
              <a:blip r:embed="rId3"/>
              <a:stretch>
                <a:fillRect b="-20867"/>
              </a:stretch>
            </a:blipFill>
          </p:spPr>
          <p:txBody>
            <a:bodyPr/>
            <a:lstStyle/>
            <a:p>
              <a:endParaRPr lang="en-US"/>
            </a:p>
          </p:txBody>
        </p:sp>
      </p:grpSp>
      <p:grpSp>
        <p:nvGrpSpPr>
          <p:cNvPr id="7" name="Group 7"/>
          <p:cNvGrpSpPr/>
          <p:nvPr/>
        </p:nvGrpSpPr>
        <p:grpSpPr>
          <a:xfrm>
            <a:off x="12481766" y="6858000"/>
            <a:ext cx="6220696" cy="3429000"/>
            <a:chOff x="0" y="0"/>
            <a:chExt cx="1474535" cy="812800"/>
          </a:xfrm>
        </p:grpSpPr>
        <p:sp>
          <p:nvSpPr>
            <p:cNvPr id="8" name="Freeform 8"/>
            <p:cNvSpPr/>
            <p:nvPr/>
          </p:nvSpPr>
          <p:spPr>
            <a:xfrm>
              <a:off x="0" y="0"/>
              <a:ext cx="1474535" cy="812800"/>
            </a:xfrm>
            <a:custGeom>
              <a:avLst/>
              <a:gdLst/>
              <a:ahLst/>
              <a:cxnLst/>
              <a:rect l="l" t="t" r="r" b="b"/>
              <a:pathLst>
                <a:path w="1474535" h="812800">
                  <a:moveTo>
                    <a:pt x="0" y="0"/>
                  </a:moveTo>
                  <a:lnTo>
                    <a:pt x="1474535" y="0"/>
                  </a:lnTo>
                  <a:lnTo>
                    <a:pt x="1474535" y="812800"/>
                  </a:lnTo>
                  <a:lnTo>
                    <a:pt x="0" y="812800"/>
                  </a:lnTo>
                  <a:close/>
                </a:path>
              </a:pathLst>
            </a:custGeom>
            <a:blipFill>
              <a:blip r:embed="rId4"/>
              <a:stretch>
                <a:fillRect t="-10433" b="-10433"/>
              </a:stretch>
            </a:blipFill>
          </p:spPr>
          <p:txBody>
            <a:bodyPr/>
            <a:lstStyle/>
            <a:p>
              <a:endParaRPr lang="en-US"/>
            </a:p>
          </p:txBody>
        </p:sp>
      </p:grpSp>
      <p:sp>
        <p:nvSpPr>
          <p:cNvPr id="9" name="TextBox 9"/>
          <p:cNvSpPr txBox="1"/>
          <p:nvPr/>
        </p:nvSpPr>
        <p:spPr>
          <a:xfrm>
            <a:off x="773109" y="2062275"/>
            <a:ext cx="11223012" cy="7870168"/>
          </a:xfrm>
          <a:prstGeom prst="rect">
            <a:avLst/>
          </a:prstGeom>
        </p:spPr>
        <p:txBody>
          <a:bodyPr lIns="0" tIns="0" rIns="0" bIns="0" rtlCol="0" anchor="t">
            <a:spAutoFit/>
          </a:bodyPr>
          <a:lstStyle/>
          <a:p>
            <a:pPr marL="732155" lvl="1" indent="-365760" algn="l">
              <a:lnSpc>
                <a:spcPts val="4069"/>
              </a:lnSpc>
              <a:buFont typeface="Arial"/>
              <a:buChar char="•"/>
            </a:pPr>
            <a:r>
              <a:rPr lang="en-US" sz="3350" b="1">
                <a:solidFill>
                  <a:srgbClr val="000000"/>
                </a:solidFill>
                <a:latin typeface="Georgia Pro Bold"/>
                <a:ea typeface="Georgia Pro Bold"/>
                <a:cs typeface="Georgia Pro Bold"/>
                <a:sym typeface="Georgia Pro Bold"/>
              </a:rPr>
              <a:t>Literacy Programming</a:t>
            </a:r>
            <a:endParaRPr lang="en-US"/>
          </a:p>
          <a:p>
            <a:pPr>
              <a:lnSpc>
                <a:spcPts val="4069"/>
              </a:lnSpc>
            </a:pPr>
            <a:r>
              <a:rPr lang="en-US" sz="3350">
                <a:solidFill>
                  <a:srgbClr val="000000"/>
                </a:solidFill>
                <a:latin typeface="Georgia Pro"/>
                <a:ea typeface="Georgia Pro"/>
                <a:cs typeface="Georgia Pro"/>
                <a:sym typeface="Georgia Pro"/>
              </a:rPr>
              <a:t>       Supports students preschool-5th grade with in-school</a:t>
            </a:r>
            <a:endParaRPr lang="en-US" sz="3350">
              <a:solidFill>
                <a:srgbClr val="000000"/>
              </a:solidFill>
              <a:latin typeface="Georgia Pro"/>
              <a:ea typeface="Georgia Pro"/>
              <a:cs typeface="Georgia Pro"/>
            </a:endParaRPr>
          </a:p>
          <a:p>
            <a:pPr>
              <a:lnSpc>
                <a:spcPts val="4069"/>
              </a:lnSpc>
            </a:pPr>
            <a:r>
              <a:rPr lang="en-US" sz="3350">
                <a:solidFill>
                  <a:srgbClr val="000000"/>
                </a:solidFill>
                <a:latin typeface="Georgia Pro"/>
                <a:ea typeface="Georgia Pro"/>
                <a:cs typeface="Georgia Pro"/>
                <a:sym typeface="Georgia Pro"/>
              </a:rPr>
              <a:t>       and out-of-school support to build reading and</a:t>
            </a:r>
            <a:endParaRPr lang="en-US" sz="3350">
              <a:solidFill>
                <a:srgbClr val="000000"/>
              </a:solidFill>
              <a:latin typeface="Georgia Pro"/>
              <a:ea typeface="Georgia Pro"/>
              <a:cs typeface="Georgia Pro"/>
            </a:endParaRPr>
          </a:p>
          <a:p>
            <a:pPr>
              <a:lnSpc>
                <a:spcPts val="4069"/>
              </a:lnSpc>
            </a:pPr>
            <a:r>
              <a:rPr lang="en-US" sz="3350">
                <a:solidFill>
                  <a:srgbClr val="000000"/>
                </a:solidFill>
                <a:latin typeface="Georgia Pro"/>
                <a:ea typeface="Georgia Pro"/>
                <a:cs typeface="Georgia Pro"/>
                <a:sym typeface="Georgia Pro"/>
              </a:rPr>
              <a:t>       comprehension skills</a:t>
            </a:r>
            <a:endParaRPr lang="en-US" sz="3350">
              <a:solidFill>
                <a:srgbClr val="000000"/>
              </a:solidFill>
              <a:latin typeface="Georgia Pro"/>
              <a:ea typeface="Georgia Pro"/>
              <a:cs typeface="Georgia Pro"/>
            </a:endParaRPr>
          </a:p>
          <a:p>
            <a:pPr algn="l">
              <a:lnSpc>
                <a:spcPts val="4069"/>
              </a:lnSpc>
            </a:pPr>
            <a:endParaRPr lang="en-US" sz="3391">
              <a:solidFill>
                <a:srgbClr val="000000"/>
              </a:solidFill>
              <a:latin typeface="Georgia Pro"/>
              <a:ea typeface="Georgia Pro"/>
              <a:cs typeface="Georgia Pro"/>
              <a:sym typeface="Georgia Pro"/>
            </a:endParaRPr>
          </a:p>
          <a:p>
            <a:pPr marL="732155" lvl="1" indent="-365760" algn="l">
              <a:lnSpc>
                <a:spcPts val="4069"/>
              </a:lnSpc>
              <a:buFont typeface="Arial"/>
              <a:buChar char="•"/>
            </a:pPr>
            <a:r>
              <a:rPr lang="en-US" sz="3350" b="1">
                <a:solidFill>
                  <a:srgbClr val="000000"/>
                </a:solidFill>
                <a:latin typeface="Georgia Pro Bold"/>
                <a:ea typeface="Georgia Pro Bold"/>
                <a:cs typeface="Georgia Pro Bold"/>
                <a:sym typeface="Georgia Pro Bold"/>
              </a:rPr>
              <a:t>My Free Tutor (Math/STEM Support)</a:t>
            </a:r>
            <a:endParaRPr lang="en-US" sz="3350" b="1">
              <a:solidFill>
                <a:srgbClr val="000000"/>
              </a:solidFill>
              <a:latin typeface="Georgia Pro Bold"/>
              <a:ea typeface="Georgia Pro Bold"/>
              <a:cs typeface="Georgia Pro Bold"/>
            </a:endParaRPr>
          </a:p>
          <a:p>
            <a:pPr marL="366395" lvl="1">
              <a:lnSpc>
                <a:spcPts val="4069"/>
              </a:lnSpc>
            </a:pPr>
            <a:r>
              <a:rPr lang="en-US" sz="3350">
                <a:solidFill>
                  <a:srgbClr val="000000"/>
                </a:solidFill>
                <a:latin typeface="Georgia Pro"/>
                <a:ea typeface="Georgia Pro"/>
                <a:cs typeface="Georgia Pro"/>
                <a:sym typeface="Georgia Pro"/>
              </a:rPr>
              <a:t>    Provides individual coaching to students 3rd grade </a:t>
            </a:r>
            <a:endParaRPr lang="en-US" sz="3350">
              <a:solidFill>
                <a:srgbClr val="000000"/>
              </a:solidFill>
              <a:latin typeface="Georgia Pro"/>
              <a:ea typeface="Georgia Pro"/>
              <a:cs typeface="Georgia Pro"/>
            </a:endParaRPr>
          </a:p>
          <a:p>
            <a:pPr>
              <a:lnSpc>
                <a:spcPts val="4069"/>
              </a:lnSpc>
            </a:pPr>
            <a:r>
              <a:rPr lang="en-US" sz="3350">
                <a:solidFill>
                  <a:srgbClr val="000000"/>
                </a:solidFill>
                <a:latin typeface="Georgia Pro"/>
                <a:ea typeface="Georgia Pro"/>
                <a:cs typeface="Georgia Pro"/>
                <a:sym typeface="Georgia Pro"/>
              </a:rPr>
              <a:t>        through college to build fundamental skills and</a:t>
            </a:r>
            <a:endParaRPr lang="en-US" sz="3350">
              <a:solidFill>
                <a:srgbClr val="000000"/>
              </a:solidFill>
              <a:latin typeface="Georgia Pro"/>
              <a:ea typeface="Georgia Pro"/>
              <a:cs typeface="Georgia Pro"/>
            </a:endParaRPr>
          </a:p>
          <a:p>
            <a:pPr>
              <a:lnSpc>
                <a:spcPts val="4069"/>
              </a:lnSpc>
            </a:pPr>
            <a:r>
              <a:rPr lang="en-US" sz="3350">
                <a:solidFill>
                  <a:srgbClr val="000000"/>
                </a:solidFill>
                <a:latin typeface="Georgia Pro"/>
                <a:ea typeface="Georgia Pro"/>
                <a:cs typeface="Georgia Pro"/>
                <a:sym typeface="Georgia Pro"/>
              </a:rPr>
              <a:t>        increase math proficiency for disadvantaged students.</a:t>
            </a:r>
            <a:endParaRPr lang="en-US" sz="3350">
              <a:solidFill>
                <a:srgbClr val="000000"/>
              </a:solidFill>
              <a:latin typeface="Georgia Pro"/>
              <a:ea typeface="Georgia Pro"/>
              <a:cs typeface="Georgia Pro"/>
            </a:endParaRPr>
          </a:p>
          <a:p>
            <a:pPr algn="l">
              <a:lnSpc>
                <a:spcPts val="4069"/>
              </a:lnSpc>
            </a:pPr>
            <a:endParaRPr lang="en-US" sz="3391">
              <a:solidFill>
                <a:srgbClr val="000000"/>
              </a:solidFill>
              <a:latin typeface="Georgia Pro"/>
              <a:ea typeface="Georgia Pro"/>
              <a:cs typeface="Georgia Pro"/>
              <a:sym typeface="Georgia Pro"/>
            </a:endParaRPr>
          </a:p>
          <a:p>
            <a:pPr marL="732155" lvl="1" indent="-365760">
              <a:lnSpc>
                <a:spcPts val="4069"/>
              </a:lnSpc>
              <a:buFont typeface="Arial"/>
              <a:buChar char="•"/>
            </a:pPr>
            <a:r>
              <a:rPr lang="en-US" sz="3350" b="1">
                <a:solidFill>
                  <a:srgbClr val="000000"/>
                </a:solidFill>
                <a:latin typeface="Georgia Pro Bold"/>
                <a:ea typeface="Georgia Pro Bold"/>
                <a:cs typeface="Georgia Pro Bold"/>
                <a:sym typeface="Georgia Pro Bold"/>
              </a:rPr>
              <a:t>Digital Literacy</a:t>
            </a:r>
            <a:endParaRPr lang="en-US" sz="3350">
              <a:solidFill>
                <a:srgbClr val="000000"/>
              </a:solidFill>
              <a:latin typeface="Georgia Pro"/>
              <a:ea typeface="Georgia Pro Bold"/>
              <a:cs typeface="Georgia Pro Bold"/>
              <a:sym typeface="Georgia Pro Bold"/>
            </a:endParaRPr>
          </a:p>
          <a:p>
            <a:pPr marL="366395" lvl="1">
              <a:lnSpc>
                <a:spcPts val="4069"/>
              </a:lnSpc>
            </a:pPr>
            <a:r>
              <a:rPr lang="en-US" sz="3350">
                <a:solidFill>
                  <a:srgbClr val="000000"/>
                </a:solidFill>
                <a:latin typeface="Georgia Pro"/>
                <a:ea typeface="Georgia Pro Bold"/>
                <a:cs typeface="Georgia Pro Bold"/>
                <a:sym typeface="Georgia Pro Bold"/>
              </a:rPr>
              <a:t>    Offers</a:t>
            </a:r>
            <a:r>
              <a:rPr lang="en-US" sz="3350">
                <a:solidFill>
                  <a:srgbClr val="000000"/>
                </a:solidFill>
                <a:latin typeface="Georgia Pro"/>
                <a:ea typeface="Georgia Pro"/>
                <a:cs typeface="Georgia Pro"/>
                <a:sym typeface="Georgia Pro"/>
              </a:rPr>
              <a:t> basic digital skills training to adults, helping </a:t>
            </a:r>
            <a:endParaRPr lang="en-US" sz="3350">
              <a:solidFill>
                <a:srgbClr val="000000"/>
              </a:solidFill>
              <a:latin typeface="Georgia Pro"/>
              <a:ea typeface="Georgia Pro"/>
              <a:cs typeface="Georgia Pro"/>
            </a:endParaRPr>
          </a:p>
          <a:p>
            <a:pPr>
              <a:lnSpc>
                <a:spcPts val="4069"/>
              </a:lnSpc>
            </a:pPr>
            <a:r>
              <a:rPr lang="en-US" sz="3350">
                <a:solidFill>
                  <a:srgbClr val="000000"/>
                </a:solidFill>
                <a:latin typeface="Georgia Pro"/>
                <a:ea typeface="Georgia Pro"/>
                <a:cs typeface="Georgia Pro"/>
                <a:sym typeface="Georgia Pro"/>
              </a:rPr>
              <a:t>       them access educational, social, economic, and</a:t>
            </a:r>
            <a:endParaRPr lang="en-US" sz="3350">
              <a:solidFill>
                <a:srgbClr val="000000"/>
              </a:solidFill>
              <a:latin typeface="Georgia Pro"/>
              <a:ea typeface="Georgia Pro"/>
              <a:cs typeface="Georgia Pro"/>
            </a:endParaRPr>
          </a:p>
          <a:p>
            <a:pPr>
              <a:lnSpc>
                <a:spcPts val="4069"/>
              </a:lnSpc>
            </a:pPr>
            <a:r>
              <a:rPr lang="en-US" sz="3350">
                <a:solidFill>
                  <a:srgbClr val="000000"/>
                </a:solidFill>
                <a:latin typeface="Georgia Pro"/>
                <a:ea typeface="Georgia Pro"/>
                <a:cs typeface="Georgia Pro"/>
                <a:sym typeface="Georgia Pro"/>
              </a:rPr>
              <a:t>       workforce development opportunities to eliminate the</a:t>
            </a:r>
          </a:p>
          <a:p>
            <a:pPr>
              <a:lnSpc>
                <a:spcPts val="4069"/>
              </a:lnSpc>
            </a:pPr>
            <a:r>
              <a:rPr lang="en-US" sz="3350">
                <a:solidFill>
                  <a:srgbClr val="000000"/>
                </a:solidFill>
                <a:latin typeface="Georgia Pro"/>
                <a:ea typeface="Georgia Pro"/>
                <a:cs typeface="Georgia Pro"/>
                <a:sym typeface="Georgia Pro"/>
              </a:rPr>
              <a:t>       digital divide. </a:t>
            </a:r>
            <a:endParaRPr lang="en-US" sz="3350">
              <a:solidFill>
                <a:srgbClr val="000000"/>
              </a:solidFill>
              <a:latin typeface="Georgia Pro"/>
              <a:ea typeface="Georgia Pro"/>
              <a:cs typeface="Georgia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2E62-5E87-683F-7227-A44BB489AFCE}"/>
              </a:ext>
            </a:extLst>
          </p:cNvPr>
          <p:cNvSpPr>
            <a:spLocks noGrp="1"/>
          </p:cNvSpPr>
          <p:nvPr>
            <p:ph type="title"/>
          </p:nvPr>
        </p:nvSpPr>
        <p:spPr/>
        <p:txBody>
          <a:bodyPr/>
          <a:lstStyle/>
          <a:p>
            <a:pPr>
              <a:lnSpc>
                <a:spcPct val="89672"/>
              </a:lnSpc>
            </a:pPr>
            <a:r>
              <a:rPr lang="en-US" dirty="0"/>
              <a:t>NAP Purpose</a:t>
            </a:r>
            <a:endParaRPr lang="en-US"/>
          </a:p>
        </p:txBody>
      </p:sp>
      <p:sp>
        <p:nvSpPr>
          <p:cNvPr id="3" name="Slide Number Placeholder 2">
            <a:extLst>
              <a:ext uri="{FF2B5EF4-FFF2-40B4-BE49-F238E27FC236}">
                <a16:creationId xmlns:a16="http://schemas.microsoft.com/office/drawing/2014/main" id="{69BC5860-E91A-FEA8-62E7-6C51FF973D43}"/>
              </a:ext>
            </a:extLst>
          </p:cNvPr>
          <p:cNvSpPr>
            <a:spLocks noGrp="1"/>
          </p:cNvSpPr>
          <p:nvPr>
            <p:ph type="sldNum" sz="quarter" idx="12"/>
          </p:nvPr>
        </p:nvSpPr>
        <p:spPr/>
        <p:txBody>
          <a:bodyPr/>
          <a:lstStyle/>
          <a:p>
            <a:pPr defTabSz="685800">
              <a:defRPr/>
            </a:pPr>
            <a:fld id="{365B981D-4030-6842-946E-1F7B39BFC8BB}" type="slidenum">
              <a:rPr lang="en-US"/>
              <a:pPr defTabSz="685800">
                <a:defRPr/>
              </a:pPr>
              <a:t>4</a:t>
            </a:fld>
            <a:endParaRPr lang="en-US"/>
          </a:p>
        </p:txBody>
      </p:sp>
      <p:sp>
        <p:nvSpPr>
          <p:cNvPr id="4" name="Text Placeholder 3">
            <a:extLst>
              <a:ext uri="{FF2B5EF4-FFF2-40B4-BE49-F238E27FC236}">
                <a16:creationId xmlns:a16="http://schemas.microsoft.com/office/drawing/2014/main" id="{D94EACF1-EF09-626C-1E4E-F3B5C561CCA5}"/>
              </a:ext>
            </a:extLst>
          </p:cNvPr>
          <p:cNvSpPr>
            <a:spLocks noGrp="1"/>
          </p:cNvSpPr>
          <p:nvPr>
            <p:ph type="body" sz="quarter" idx="15"/>
          </p:nvPr>
        </p:nvSpPr>
        <p:spPr>
          <a:xfrm>
            <a:off x="547847" y="5056034"/>
            <a:ext cx="17114678" cy="4109399"/>
          </a:xfrm>
        </p:spPr>
        <p:txBody>
          <a:bodyPr/>
          <a:lstStyle/>
          <a:p>
            <a:pPr marL="0" indent="0" algn="ctr">
              <a:buNone/>
            </a:pPr>
            <a:r>
              <a:rPr lang="en-US" b="1" dirty="0"/>
              <a:t>Helping Build Successful Communities</a:t>
            </a:r>
            <a:br>
              <a:rPr lang="en-US" dirty="0"/>
            </a:br>
            <a:r>
              <a:rPr lang="en-US" sz="3600" dirty="0"/>
              <a:t>The purpose of the Neighborhood Assistance Tax Credit Program (NAP) is to encourage collaboration between non-profit organizations and businesses to improve communities for low-income populations in specific geographic locations throughout Pennsylvania. </a:t>
            </a:r>
            <a:endParaRPr lang="en-US" dirty="0"/>
          </a:p>
          <a:p>
            <a:pPr marL="0" indent="0" algn="ctr">
              <a:buNone/>
            </a:pPr>
            <a:endParaRPr lang="en-US" sz="3000" b="1" i="1" dirty="0"/>
          </a:p>
          <a:p>
            <a:pPr marL="0" indent="0" algn="ctr">
              <a:buNone/>
            </a:pPr>
            <a:r>
              <a:rPr lang="en-US" sz="3000" b="1" i="1" dirty="0"/>
              <a:t>Collaboration occurs in the form of corporate contributions to</a:t>
            </a:r>
            <a:br>
              <a:rPr lang="en-US" sz="3000" b="1" i="1" dirty="0"/>
            </a:br>
            <a:r>
              <a:rPr lang="en-US" sz="3000" b="1" i="1" dirty="0"/>
              <a:t>non-profits in return for state tax credits.</a:t>
            </a:r>
          </a:p>
          <a:p>
            <a:pPr marL="0" indent="0" algn="ctr">
              <a:buNone/>
            </a:pPr>
            <a:endParaRPr lang="en-US" dirty="0"/>
          </a:p>
        </p:txBody>
      </p:sp>
      <p:pic>
        <p:nvPicPr>
          <p:cNvPr id="9" name="Picture 8" descr="Icon&#10;&#10;Description automatically generated">
            <a:extLst>
              <a:ext uri="{FF2B5EF4-FFF2-40B4-BE49-F238E27FC236}">
                <a16:creationId xmlns:a16="http://schemas.microsoft.com/office/drawing/2014/main" id="{FA6DE2DC-5FA8-D713-4E5C-5B5BD5A7CFF8}"/>
              </a:ext>
            </a:extLst>
          </p:cNvPr>
          <p:cNvPicPr>
            <a:picLocks noChangeAspect="1"/>
          </p:cNvPicPr>
          <p:nvPr/>
        </p:nvPicPr>
        <p:blipFill>
          <a:blip r:embed="rId2">
            <a:duotone>
              <a:schemeClr val="accent6">
                <a:shade val="45000"/>
                <a:satMod val="135000"/>
              </a:schemeClr>
              <a:prstClr val="white"/>
            </a:duotone>
          </a:blip>
          <a:stretch>
            <a:fillRect/>
          </a:stretch>
        </p:blipFill>
        <p:spPr>
          <a:xfrm>
            <a:off x="7302861" y="2568494"/>
            <a:ext cx="3296331" cy="2349860"/>
          </a:xfrm>
          <a:prstGeom prst="rect">
            <a:avLst/>
          </a:prstGeom>
        </p:spPr>
      </p:pic>
    </p:spTree>
    <p:extLst>
      <p:ext uri="{BB962C8B-B14F-4D97-AF65-F5344CB8AC3E}">
        <p14:creationId xmlns:p14="http://schemas.microsoft.com/office/powerpoint/2010/main" val="3793931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B12F9-41E5-34B1-3269-1BEA824B6CFF}"/>
              </a:ext>
            </a:extLst>
          </p:cNvPr>
          <p:cNvSpPr>
            <a:spLocks noGrp="1"/>
          </p:cNvSpPr>
          <p:nvPr>
            <p:ph type="title"/>
          </p:nvPr>
        </p:nvSpPr>
        <p:spPr/>
        <p:txBody>
          <a:bodyPr/>
          <a:lstStyle/>
          <a:p>
            <a:pPr>
              <a:lnSpc>
                <a:spcPct val="89672"/>
              </a:lnSpc>
            </a:pPr>
            <a:r>
              <a:rPr lang="en-US" dirty="0"/>
              <a:t>NAP Program Overview</a:t>
            </a:r>
            <a:endParaRPr lang="en-US"/>
          </a:p>
        </p:txBody>
      </p:sp>
      <p:sp>
        <p:nvSpPr>
          <p:cNvPr id="3" name="Slide Number Placeholder 2">
            <a:extLst>
              <a:ext uri="{FF2B5EF4-FFF2-40B4-BE49-F238E27FC236}">
                <a16:creationId xmlns:a16="http://schemas.microsoft.com/office/drawing/2014/main" id="{1FB092D7-0A1F-3F5F-3112-CB34DA539D7B}"/>
              </a:ext>
            </a:extLst>
          </p:cNvPr>
          <p:cNvSpPr>
            <a:spLocks noGrp="1"/>
          </p:cNvSpPr>
          <p:nvPr>
            <p:ph type="sldNum" sz="quarter" idx="12"/>
          </p:nvPr>
        </p:nvSpPr>
        <p:spPr/>
        <p:txBody>
          <a:bodyPr/>
          <a:lstStyle/>
          <a:p>
            <a:pPr defTabSz="685800">
              <a:defRPr/>
            </a:pPr>
            <a:fld id="{365B981D-4030-6842-946E-1F7B39BFC8BB}" type="slidenum">
              <a:rPr lang="en-US"/>
              <a:pPr defTabSz="685800">
                <a:defRPr/>
              </a:pPr>
              <a:t>5</a:t>
            </a:fld>
            <a:endParaRPr lang="en-US"/>
          </a:p>
        </p:txBody>
      </p:sp>
      <p:sp>
        <p:nvSpPr>
          <p:cNvPr id="8" name="Text Placeholder 7">
            <a:extLst>
              <a:ext uri="{FF2B5EF4-FFF2-40B4-BE49-F238E27FC236}">
                <a16:creationId xmlns:a16="http://schemas.microsoft.com/office/drawing/2014/main" id="{C321C8B8-23A1-F502-444A-0C246D84CD5F}"/>
              </a:ext>
            </a:extLst>
          </p:cNvPr>
          <p:cNvSpPr>
            <a:spLocks noGrp="1"/>
          </p:cNvSpPr>
          <p:nvPr>
            <p:ph type="body" sz="quarter" idx="15"/>
          </p:nvPr>
        </p:nvSpPr>
        <p:spPr>
          <a:xfrm>
            <a:off x="547847" y="6807985"/>
            <a:ext cx="11619578" cy="2617535"/>
          </a:xfrm>
        </p:spPr>
        <p:txBody>
          <a:bodyPr/>
          <a:lstStyle/>
          <a:p>
            <a:pPr marL="0" indent="0" algn="ctr">
              <a:buNone/>
            </a:pPr>
            <a:r>
              <a:rPr lang="en-US" dirty="0"/>
              <a:t>NAP helps non-profit organizations and businesses with collaboration to improve the conditions for low-income populations in communities throughout Pennsylvania. </a:t>
            </a:r>
          </a:p>
        </p:txBody>
      </p:sp>
      <p:sp>
        <p:nvSpPr>
          <p:cNvPr id="9" name="Text Placeholder 8">
            <a:extLst>
              <a:ext uri="{FF2B5EF4-FFF2-40B4-BE49-F238E27FC236}">
                <a16:creationId xmlns:a16="http://schemas.microsoft.com/office/drawing/2014/main" id="{32237EF3-99E0-DCBB-F30D-AF237E0407EC}"/>
              </a:ext>
            </a:extLst>
          </p:cNvPr>
          <p:cNvSpPr>
            <a:spLocks noGrp="1"/>
          </p:cNvSpPr>
          <p:nvPr>
            <p:ph type="body" sz="quarter" idx="16"/>
          </p:nvPr>
        </p:nvSpPr>
        <p:spPr>
          <a:xfrm>
            <a:off x="13405899" y="4613564"/>
            <a:ext cx="4485225" cy="4560506"/>
          </a:xfrm>
        </p:spPr>
        <p:txBody>
          <a:bodyPr/>
          <a:lstStyle/>
          <a:p>
            <a:pPr marL="0" indent="0">
              <a:buNone/>
            </a:pPr>
            <a:r>
              <a:rPr lang="en-US" b="1" dirty="0"/>
              <a:t>Eligibility</a:t>
            </a:r>
          </a:p>
          <a:p>
            <a:pPr marL="0" indent="0">
              <a:buNone/>
            </a:pPr>
            <a:r>
              <a:rPr lang="en-US" dirty="0"/>
              <a:t>Neighborhood non-profits</a:t>
            </a:r>
          </a:p>
          <a:p>
            <a:pPr marL="0" indent="0">
              <a:buNone/>
            </a:pPr>
            <a:endParaRPr lang="en-US" dirty="0"/>
          </a:p>
          <a:p>
            <a:pPr marL="0" indent="0">
              <a:buNone/>
            </a:pPr>
            <a:r>
              <a:rPr lang="en-US" b="1" dirty="0"/>
              <a:t>Assistance</a:t>
            </a:r>
          </a:p>
          <a:p>
            <a:pPr marL="0" indent="0">
              <a:buNone/>
            </a:pPr>
            <a:r>
              <a:rPr lang="en-US" dirty="0"/>
              <a:t>$72 million in tax credits available annually</a:t>
            </a:r>
          </a:p>
          <a:p>
            <a:pPr marL="0" indent="0">
              <a:buNone/>
            </a:pPr>
            <a:endParaRPr lang="en-US" dirty="0"/>
          </a:p>
          <a:p>
            <a:pPr marL="0" indent="0">
              <a:buNone/>
            </a:pPr>
            <a:r>
              <a:rPr lang="en-US" b="1" dirty="0"/>
              <a:t>More information</a:t>
            </a:r>
          </a:p>
          <a:p>
            <a:pPr marL="0" indent="0">
              <a:buNone/>
            </a:pPr>
            <a:r>
              <a:rPr lang="en-US" dirty="0"/>
              <a:t>dced.pa.gov/nap</a:t>
            </a:r>
          </a:p>
        </p:txBody>
      </p:sp>
      <p:pic>
        <p:nvPicPr>
          <p:cNvPr id="10" name="Picture 9" descr="A picture containing text, person, outdoor, standing&#10;&#10;Description automatically generated">
            <a:extLst>
              <a:ext uri="{FF2B5EF4-FFF2-40B4-BE49-F238E27FC236}">
                <a16:creationId xmlns:a16="http://schemas.microsoft.com/office/drawing/2014/main" id="{D7C14A7C-5117-29D5-D3CF-4B670A43D019}"/>
              </a:ext>
            </a:extLst>
          </p:cNvPr>
          <p:cNvPicPr>
            <a:picLocks noChangeAspect="1"/>
          </p:cNvPicPr>
          <p:nvPr/>
        </p:nvPicPr>
        <p:blipFill rotWithShape="1">
          <a:blip r:embed="rId2"/>
          <a:srcRect t="8449" b="37742"/>
          <a:stretch/>
        </p:blipFill>
        <p:spPr>
          <a:xfrm>
            <a:off x="0" y="2179814"/>
            <a:ext cx="12618720" cy="4239402"/>
          </a:xfrm>
          <a:prstGeom prst="rect">
            <a:avLst/>
          </a:prstGeom>
        </p:spPr>
      </p:pic>
      <p:pic>
        <p:nvPicPr>
          <p:cNvPr id="11" name="Picture 10">
            <a:extLst>
              <a:ext uri="{FF2B5EF4-FFF2-40B4-BE49-F238E27FC236}">
                <a16:creationId xmlns:a16="http://schemas.microsoft.com/office/drawing/2014/main" id="{F2813B50-7EB0-AFD2-5C9B-37C6BD019C1C}"/>
              </a:ext>
            </a:extLst>
          </p:cNvPr>
          <p:cNvPicPr>
            <a:picLocks noChangeAspect="1"/>
          </p:cNvPicPr>
          <p:nvPr/>
        </p:nvPicPr>
        <p:blipFill>
          <a:blip r:embed="rId3">
            <a:duotone>
              <a:prstClr val="black"/>
              <a:schemeClr val="tx2">
                <a:tint val="45000"/>
                <a:satMod val="400000"/>
              </a:schemeClr>
            </a:duotone>
          </a:blip>
          <a:stretch>
            <a:fillRect/>
          </a:stretch>
        </p:blipFill>
        <p:spPr>
          <a:xfrm>
            <a:off x="14715671" y="2680166"/>
            <a:ext cx="1451166" cy="1487445"/>
          </a:xfrm>
          <a:prstGeom prst="rect">
            <a:avLst/>
          </a:prstGeom>
        </p:spPr>
      </p:pic>
    </p:spTree>
    <p:extLst>
      <p:ext uri="{BB962C8B-B14F-4D97-AF65-F5344CB8AC3E}">
        <p14:creationId xmlns:p14="http://schemas.microsoft.com/office/powerpoint/2010/main" val="4242606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775E110-2C2B-5177-BF4B-38F1644F5455}"/>
              </a:ext>
            </a:extLst>
          </p:cNvPr>
          <p:cNvSpPr>
            <a:spLocks noGrp="1"/>
          </p:cNvSpPr>
          <p:nvPr>
            <p:ph type="body" sz="quarter" idx="10"/>
          </p:nvPr>
        </p:nvSpPr>
        <p:spPr>
          <a:xfrm>
            <a:off x="3230217" y="4534054"/>
            <a:ext cx="11827566" cy="1107996"/>
          </a:xfrm>
        </p:spPr>
        <p:txBody>
          <a:bodyPr/>
          <a:lstStyle/>
          <a:p>
            <a:r>
              <a:rPr lang="en-US" dirty="0">
                <a:latin typeface="Arial" panose="020B0604020202020204" pitchFamily="34" charset="0"/>
                <a:cs typeface="Arial" panose="020B0604020202020204" pitchFamily="34" charset="0"/>
              </a:rPr>
              <a:t>Components of NAP</a:t>
            </a:r>
            <a:endParaRPr lang="en-US" dirty="0">
              <a:solidFill>
                <a:schemeClr val="tx2"/>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1419635-6A8E-1354-C9C3-6B2CA23822E7}"/>
              </a:ext>
            </a:extLst>
          </p:cNvPr>
          <p:cNvSpPr>
            <a:spLocks noGrp="1"/>
          </p:cNvSpPr>
          <p:nvPr>
            <p:ph type="sldNum" sz="quarter" idx="4294967295"/>
          </p:nvPr>
        </p:nvSpPr>
        <p:spPr>
          <a:xfrm>
            <a:off x="17373600" y="9165433"/>
            <a:ext cx="914400" cy="547688"/>
          </a:xfrm>
        </p:spPr>
        <p:txBody>
          <a:bodyPr/>
          <a:lstStyle/>
          <a:p>
            <a:pPr defTabSz="1828755">
              <a:defRPr/>
            </a:pPr>
            <a:fld id="{365B981D-4030-6842-946E-1F7B39BFC8BB}" type="slidenum">
              <a:rPr lang="en-US" sz="1800">
                <a:solidFill>
                  <a:srgbClr val="112E47">
                    <a:tint val="75000"/>
                  </a:srgbClr>
                </a:solidFill>
                <a:latin typeface="Plus Jakarta Sans" pitchFamily="2" charset="77"/>
                <a:cs typeface="Arial" panose="020B0604020202020204" pitchFamily="34" charset="0"/>
              </a:rPr>
              <a:pPr defTabSz="1828755">
                <a:defRPr/>
              </a:pPr>
              <a:t>6</a:t>
            </a:fld>
            <a:endParaRPr lang="en-US" sz="1800">
              <a:solidFill>
                <a:srgbClr val="112E47">
                  <a:tint val="75000"/>
                </a:srgbClr>
              </a:solidFill>
              <a:latin typeface="Plus Jakarta Sans" pitchFamily="2" charset="77"/>
              <a:cs typeface="Arial" panose="020B0604020202020204" pitchFamily="34" charset="0"/>
            </a:endParaRPr>
          </a:p>
        </p:txBody>
      </p:sp>
    </p:spTree>
    <p:extLst>
      <p:ext uri="{BB962C8B-B14F-4D97-AF65-F5344CB8AC3E}">
        <p14:creationId xmlns:p14="http://schemas.microsoft.com/office/powerpoint/2010/main" val="4159455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B12F9-41E5-34B1-3269-1BEA824B6CFF}"/>
              </a:ext>
            </a:extLst>
          </p:cNvPr>
          <p:cNvSpPr>
            <a:spLocks noGrp="1"/>
          </p:cNvSpPr>
          <p:nvPr>
            <p:ph type="title"/>
          </p:nvPr>
        </p:nvSpPr>
        <p:spPr/>
        <p:txBody>
          <a:bodyPr/>
          <a:lstStyle/>
          <a:p>
            <a:pPr>
              <a:lnSpc>
                <a:spcPct val="89672"/>
              </a:lnSpc>
            </a:pPr>
            <a:r>
              <a:rPr lang="en-US" dirty="0"/>
              <a:t>General Requirements</a:t>
            </a:r>
            <a:endParaRPr lang="en-US"/>
          </a:p>
        </p:txBody>
      </p:sp>
      <p:sp>
        <p:nvSpPr>
          <p:cNvPr id="3" name="Slide Number Placeholder 2">
            <a:extLst>
              <a:ext uri="{FF2B5EF4-FFF2-40B4-BE49-F238E27FC236}">
                <a16:creationId xmlns:a16="http://schemas.microsoft.com/office/drawing/2014/main" id="{1FB092D7-0A1F-3F5F-3112-CB34DA539D7B}"/>
              </a:ext>
            </a:extLst>
          </p:cNvPr>
          <p:cNvSpPr>
            <a:spLocks noGrp="1"/>
          </p:cNvSpPr>
          <p:nvPr>
            <p:ph type="sldNum" sz="quarter" idx="12"/>
          </p:nvPr>
        </p:nvSpPr>
        <p:spPr/>
        <p:txBody>
          <a:bodyPr/>
          <a:lstStyle/>
          <a:p>
            <a:pPr defTabSz="685800">
              <a:defRPr/>
            </a:pPr>
            <a:fld id="{365B981D-4030-6842-946E-1F7B39BFC8BB}" type="slidenum">
              <a:rPr lang="en-US"/>
              <a:pPr defTabSz="685800">
                <a:defRPr/>
              </a:pPr>
              <a:t>7</a:t>
            </a:fld>
            <a:endParaRPr lang="en-US"/>
          </a:p>
        </p:txBody>
      </p:sp>
      <p:sp>
        <p:nvSpPr>
          <p:cNvPr id="8" name="Text Placeholder 7">
            <a:extLst>
              <a:ext uri="{FF2B5EF4-FFF2-40B4-BE49-F238E27FC236}">
                <a16:creationId xmlns:a16="http://schemas.microsoft.com/office/drawing/2014/main" id="{7060C467-DB87-4971-01EE-D48C4B3FB2A4}"/>
              </a:ext>
            </a:extLst>
          </p:cNvPr>
          <p:cNvSpPr>
            <a:spLocks noGrp="1"/>
          </p:cNvSpPr>
          <p:nvPr>
            <p:ph type="body" sz="quarter" idx="15"/>
          </p:nvPr>
        </p:nvSpPr>
        <p:spPr>
          <a:xfrm>
            <a:off x="546788" y="2524327"/>
            <a:ext cx="11620638" cy="7488191"/>
          </a:xfrm>
        </p:spPr>
        <p:txBody>
          <a:bodyPr/>
          <a:lstStyle/>
          <a:p>
            <a:pPr marL="0" indent="0">
              <a:buNone/>
            </a:pPr>
            <a:r>
              <a:rPr lang="en-US" sz="3600" b="1" dirty="0"/>
              <a:t>Beneficiaries</a:t>
            </a:r>
          </a:p>
          <a:p>
            <a:pPr marL="0" indent="0">
              <a:buNone/>
            </a:pPr>
            <a:endParaRPr lang="en-US" sz="3600" b="1" dirty="0"/>
          </a:p>
          <a:p>
            <a:pPr marL="0" indent="0">
              <a:buNone/>
            </a:pPr>
            <a:r>
              <a:rPr lang="en-US" sz="2700" b="1" i="1" dirty="0"/>
              <a:t>Low-Income Communities or Households located in distressed or impoverished areas within Pennsylvania.</a:t>
            </a:r>
          </a:p>
          <a:p>
            <a:pPr marL="0" indent="0">
              <a:buNone/>
            </a:pPr>
            <a:endParaRPr lang="en-US" sz="2700" b="1" i="1" dirty="0"/>
          </a:p>
          <a:p>
            <a:pPr marL="0" indent="0">
              <a:buNone/>
            </a:pPr>
            <a:r>
              <a:rPr lang="en-US" sz="2400" b="1" i="1" dirty="0"/>
              <a:t>A low-income household </a:t>
            </a:r>
            <a:r>
              <a:rPr lang="en-US" sz="2400" dirty="0"/>
              <a:t>is defined as a person and their immediate family for which, during the twelve months immediately preceding the date of application for services:</a:t>
            </a:r>
          </a:p>
          <a:p>
            <a:r>
              <a:rPr lang="en-US" sz="2400" dirty="0"/>
              <a:t>Total income does not exceed 150 percent of the federal poverty level as established annually by the federal Office of Management and Budget; or</a:t>
            </a:r>
          </a:p>
          <a:p>
            <a:r>
              <a:rPr lang="en-US" sz="2400" dirty="0"/>
              <a:t>Total income does not exceed 80 percent of the median income of the targeted area; or</a:t>
            </a:r>
          </a:p>
          <a:p>
            <a:r>
              <a:rPr lang="en-US" sz="2400" dirty="0"/>
              <a:t>Total income meets the income requirements of another applicable government program</a:t>
            </a:r>
          </a:p>
          <a:p>
            <a:pPr marL="0" indent="0">
              <a:buNone/>
            </a:pPr>
            <a:endParaRPr lang="en-US" sz="3000" dirty="0"/>
          </a:p>
          <a:p>
            <a:pPr marL="0" indent="0">
              <a:buNone/>
            </a:pPr>
            <a:endParaRPr lang="en-US" sz="3000" dirty="0"/>
          </a:p>
        </p:txBody>
      </p:sp>
      <p:sp>
        <p:nvSpPr>
          <p:cNvPr id="9" name="Text Placeholder 8">
            <a:extLst>
              <a:ext uri="{FF2B5EF4-FFF2-40B4-BE49-F238E27FC236}">
                <a16:creationId xmlns:a16="http://schemas.microsoft.com/office/drawing/2014/main" id="{518A5D2D-10A3-2B31-8FB9-60E0D55EA8B6}"/>
              </a:ext>
            </a:extLst>
          </p:cNvPr>
          <p:cNvSpPr>
            <a:spLocks noGrp="1"/>
          </p:cNvSpPr>
          <p:nvPr>
            <p:ph type="body" sz="quarter" idx="16"/>
          </p:nvPr>
        </p:nvSpPr>
        <p:spPr/>
        <p:txBody>
          <a:bodyPr/>
          <a:lstStyle/>
          <a:p>
            <a:pPr marL="0" indent="0">
              <a:buNone/>
            </a:pPr>
            <a:r>
              <a:rPr lang="en-US" b="1" dirty="0"/>
              <a:t>DCED Eligible Designations</a:t>
            </a:r>
          </a:p>
          <a:p>
            <a:r>
              <a:rPr lang="en-US" dirty="0"/>
              <a:t>Enterprise Zones (EZ)</a:t>
            </a:r>
          </a:p>
          <a:p>
            <a:r>
              <a:rPr lang="en-US" dirty="0"/>
              <a:t>Keystone Opportunity Zones (KOZ)</a:t>
            </a:r>
          </a:p>
          <a:p>
            <a:r>
              <a:rPr lang="en-US" dirty="0"/>
              <a:t>Keystone Opportunity Expansion Zones (KOEZ)</a:t>
            </a:r>
          </a:p>
          <a:p>
            <a:r>
              <a:rPr lang="en-US" dirty="0"/>
              <a:t>Main Street Matters designees</a:t>
            </a:r>
          </a:p>
          <a:p>
            <a:r>
              <a:rPr lang="en-US" dirty="0"/>
              <a:t>Elm Street designees </a:t>
            </a:r>
          </a:p>
          <a:p>
            <a:r>
              <a:rPr lang="en-US" dirty="0"/>
              <a:t>Act 47 Municipalities</a:t>
            </a:r>
          </a:p>
          <a:p>
            <a:r>
              <a:rPr lang="en-US" dirty="0"/>
              <a:t>Cities (first-class, second-class, second-class A, and third-class)</a:t>
            </a:r>
          </a:p>
        </p:txBody>
      </p:sp>
    </p:spTree>
    <p:extLst>
      <p:ext uri="{BB962C8B-B14F-4D97-AF65-F5344CB8AC3E}">
        <p14:creationId xmlns:p14="http://schemas.microsoft.com/office/powerpoint/2010/main" val="1316905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B12F9-41E5-34B1-3269-1BEA824B6CFF}"/>
              </a:ext>
            </a:extLst>
          </p:cNvPr>
          <p:cNvSpPr>
            <a:spLocks noGrp="1"/>
          </p:cNvSpPr>
          <p:nvPr>
            <p:ph type="title"/>
          </p:nvPr>
        </p:nvSpPr>
        <p:spPr/>
        <p:txBody>
          <a:bodyPr/>
          <a:lstStyle/>
          <a:p>
            <a:pPr>
              <a:lnSpc>
                <a:spcPct val="89672"/>
              </a:lnSpc>
            </a:pPr>
            <a:r>
              <a:rPr lang="en-US" dirty="0"/>
              <a:t>General Requirements</a:t>
            </a:r>
            <a:endParaRPr lang="en-US"/>
          </a:p>
        </p:txBody>
      </p:sp>
      <p:sp>
        <p:nvSpPr>
          <p:cNvPr id="3" name="Slide Number Placeholder 2">
            <a:extLst>
              <a:ext uri="{FF2B5EF4-FFF2-40B4-BE49-F238E27FC236}">
                <a16:creationId xmlns:a16="http://schemas.microsoft.com/office/drawing/2014/main" id="{1FB092D7-0A1F-3F5F-3112-CB34DA539D7B}"/>
              </a:ext>
            </a:extLst>
          </p:cNvPr>
          <p:cNvSpPr>
            <a:spLocks noGrp="1"/>
          </p:cNvSpPr>
          <p:nvPr>
            <p:ph type="sldNum" sz="quarter" idx="12"/>
          </p:nvPr>
        </p:nvSpPr>
        <p:spPr/>
        <p:txBody>
          <a:bodyPr/>
          <a:lstStyle/>
          <a:p>
            <a:pPr defTabSz="685800">
              <a:defRPr/>
            </a:pPr>
            <a:fld id="{365B981D-4030-6842-946E-1F7B39BFC8BB}" type="slidenum">
              <a:rPr lang="en-US"/>
              <a:pPr defTabSz="685800">
                <a:defRPr/>
              </a:pPr>
              <a:t>8</a:t>
            </a:fld>
            <a:endParaRPr lang="en-US"/>
          </a:p>
        </p:txBody>
      </p:sp>
      <p:sp>
        <p:nvSpPr>
          <p:cNvPr id="8" name="Text Placeholder 7">
            <a:extLst>
              <a:ext uri="{FF2B5EF4-FFF2-40B4-BE49-F238E27FC236}">
                <a16:creationId xmlns:a16="http://schemas.microsoft.com/office/drawing/2014/main" id="{7060C467-DB87-4971-01EE-D48C4B3FB2A4}"/>
              </a:ext>
            </a:extLst>
          </p:cNvPr>
          <p:cNvSpPr>
            <a:spLocks noGrp="1"/>
          </p:cNvSpPr>
          <p:nvPr>
            <p:ph type="body" sz="quarter" idx="15"/>
          </p:nvPr>
        </p:nvSpPr>
        <p:spPr>
          <a:xfrm>
            <a:off x="546788" y="2524327"/>
            <a:ext cx="11620638" cy="7488191"/>
          </a:xfrm>
        </p:spPr>
        <p:txBody>
          <a:bodyPr/>
          <a:lstStyle/>
          <a:p>
            <a:pPr marL="0" indent="0">
              <a:buNone/>
            </a:pPr>
            <a:r>
              <a:rPr lang="en-US" sz="3600" b="1" dirty="0"/>
              <a:t>Distressed Area</a:t>
            </a:r>
          </a:p>
          <a:p>
            <a:pPr marL="0" indent="0">
              <a:buNone/>
            </a:pPr>
            <a:endParaRPr lang="en-US" sz="3600" b="1" dirty="0"/>
          </a:p>
          <a:p>
            <a:pPr marL="0" indent="0">
              <a:buNone/>
            </a:pPr>
            <a:r>
              <a:rPr lang="en-US" sz="2700" dirty="0"/>
              <a:t>A </a:t>
            </a:r>
            <a:r>
              <a:rPr lang="en-US" sz="2700" b="1" i="1" dirty="0"/>
              <a:t>distressed area </a:t>
            </a:r>
            <a:r>
              <a:rPr lang="en-US" sz="2700" dirty="0"/>
              <a:t>must demonstrate, in comparison to county and statewide averages, a high incidence of one or more of the demographic factors set forth below: </a:t>
            </a:r>
          </a:p>
          <a:p>
            <a:pPr marL="0" indent="0">
              <a:buNone/>
            </a:pPr>
            <a:endParaRPr lang="en-US" sz="2700" dirty="0"/>
          </a:p>
          <a:p>
            <a:r>
              <a:rPr lang="en-US" sz="2700" dirty="0"/>
              <a:t>Persistent unemployment or underemployment</a:t>
            </a:r>
          </a:p>
          <a:p>
            <a:r>
              <a:rPr lang="en-US" sz="2700" dirty="0"/>
              <a:t>Dependence upon public assistance</a:t>
            </a:r>
          </a:p>
          <a:p>
            <a:r>
              <a:rPr lang="en-US" sz="2700" dirty="0"/>
              <a:t>Overcrowded, unsanitary, or inadequate housing</a:t>
            </a:r>
          </a:p>
          <a:p>
            <a:r>
              <a:rPr lang="en-US" sz="2700" dirty="0"/>
              <a:t>Crime and delinquency</a:t>
            </a:r>
          </a:p>
          <a:p>
            <a:r>
              <a:rPr lang="en-US" sz="2700" dirty="0"/>
              <a:t>School dropouts or other evidence of low educational attainment</a:t>
            </a:r>
          </a:p>
          <a:p>
            <a:r>
              <a:rPr lang="en-US" sz="2700" dirty="0"/>
              <a:t>Vacant and dilapidated properties, blight, or</a:t>
            </a:r>
          </a:p>
          <a:p>
            <a:r>
              <a:rPr lang="en-US" sz="2700" dirty="0"/>
              <a:t>Other generally accepted indicators of widespread social problems</a:t>
            </a:r>
          </a:p>
          <a:p>
            <a:pPr marL="0" indent="0">
              <a:buNone/>
            </a:pPr>
            <a:endParaRPr lang="en-US" sz="3000" dirty="0"/>
          </a:p>
        </p:txBody>
      </p:sp>
      <p:sp>
        <p:nvSpPr>
          <p:cNvPr id="9" name="Text Placeholder 8">
            <a:extLst>
              <a:ext uri="{FF2B5EF4-FFF2-40B4-BE49-F238E27FC236}">
                <a16:creationId xmlns:a16="http://schemas.microsoft.com/office/drawing/2014/main" id="{518A5D2D-10A3-2B31-8FB9-60E0D55EA8B6}"/>
              </a:ext>
            </a:extLst>
          </p:cNvPr>
          <p:cNvSpPr>
            <a:spLocks noGrp="1"/>
          </p:cNvSpPr>
          <p:nvPr>
            <p:ph type="body" sz="quarter" idx="16"/>
          </p:nvPr>
        </p:nvSpPr>
        <p:spPr/>
        <p:txBody>
          <a:bodyPr/>
          <a:lstStyle/>
          <a:p>
            <a:pPr marL="0" indent="0">
              <a:buNone/>
            </a:pPr>
            <a:r>
              <a:rPr lang="en-US" b="1" dirty="0"/>
              <a:t>DCED Eligible Designations</a:t>
            </a:r>
          </a:p>
          <a:p>
            <a:r>
              <a:rPr lang="en-US" dirty="0"/>
              <a:t>Enterprise Zones (EZ)</a:t>
            </a:r>
          </a:p>
          <a:p>
            <a:r>
              <a:rPr lang="en-US" dirty="0"/>
              <a:t>Keystone Opportunity Zones (KOZ)</a:t>
            </a:r>
          </a:p>
          <a:p>
            <a:r>
              <a:rPr lang="en-US" dirty="0"/>
              <a:t>Keystone Opportunity Expansion Zones (KOEZ)</a:t>
            </a:r>
          </a:p>
          <a:p>
            <a:r>
              <a:rPr lang="en-US" dirty="0"/>
              <a:t>Main Street Matters designees</a:t>
            </a:r>
          </a:p>
          <a:p>
            <a:r>
              <a:rPr lang="en-US" dirty="0"/>
              <a:t>Elm Street designees </a:t>
            </a:r>
          </a:p>
          <a:p>
            <a:r>
              <a:rPr lang="en-US" dirty="0"/>
              <a:t>Act 47 Municipalities</a:t>
            </a:r>
          </a:p>
          <a:p>
            <a:r>
              <a:rPr lang="en-US" dirty="0"/>
              <a:t>Cities (first-class, second-class, second-class A, and third-class)</a:t>
            </a:r>
          </a:p>
        </p:txBody>
      </p:sp>
    </p:spTree>
    <p:extLst>
      <p:ext uri="{BB962C8B-B14F-4D97-AF65-F5344CB8AC3E}">
        <p14:creationId xmlns:p14="http://schemas.microsoft.com/office/powerpoint/2010/main" val="1587979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063BB-4ACF-95AA-1E41-2F8700BBBBAB}"/>
              </a:ext>
            </a:extLst>
          </p:cNvPr>
          <p:cNvSpPr>
            <a:spLocks noGrp="1"/>
          </p:cNvSpPr>
          <p:nvPr>
            <p:ph type="title"/>
          </p:nvPr>
        </p:nvSpPr>
        <p:spPr/>
        <p:txBody>
          <a:bodyPr/>
          <a:lstStyle/>
          <a:p>
            <a:pPr>
              <a:lnSpc>
                <a:spcPct val="89672"/>
              </a:lnSpc>
            </a:pPr>
            <a:r>
              <a:rPr lang="en-US" dirty="0"/>
              <a:t>Tax Credits Per Sub-Program</a:t>
            </a:r>
            <a:endParaRPr lang="en-US"/>
          </a:p>
        </p:txBody>
      </p:sp>
      <p:sp>
        <p:nvSpPr>
          <p:cNvPr id="3" name="Slide Number Placeholder 2">
            <a:extLst>
              <a:ext uri="{FF2B5EF4-FFF2-40B4-BE49-F238E27FC236}">
                <a16:creationId xmlns:a16="http://schemas.microsoft.com/office/drawing/2014/main" id="{E1F4B1CD-7A70-6F00-AAA4-8819616997CE}"/>
              </a:ext>
            </a:extLst>
          </p:cNvPr>
          <p:cNvSpPr>
            <a:spLocks noGrp="1"/>
          </p:cNvSpPr>
          <p:nvPr>
            <p:ph type="sldNum" sz="quarter" idx="12"/>
          </p:nvPr>
        </p:nvSpPr>
        <p:spPr/>
        <p:txBody>
          <a:bodyPr/>
          <a:lstStyle/>
          <a:p>
            <a:pPr defTabSz="685800">
              <a:defRPr/>
            </a:pPr>
            <a:fld id="{365B981D-4030-6842-946E-1F7B39BFC8BB}" type="slidenum">
              <a:rPr lang="en-US"/>
              <a:pPr defTabSz="685800">
                <a:defRPr/>
              </a:pPr>
              <a:t>9</a:t>
            </a:fld>
            <a:endParaRPr lang="en-US"/>
          </a:p>
        </p:txBody>
      </p:sp>
      <p:sp>
        <p:nvSpPr>
          <p:cNvPr id="4" name="Text Placeholder 3">
            <a:extLst>
              <a:ext uri="{FF2B5EF4-FFF2-40B4-BE49-F238E27FC236}">
                <a16:creationId xmlns:a16="http://schemas.microsoft.com/office/drawing/2014/main" id="{09E820D8-50FE-455E-6400-7F5853193D68}"/>
              </a:ext>
            </a:extLst>
          </p:cNvPr>
          <p:cNvSpPr>
            <a:spLocks noGrp="1"/>
          </p:cNvSpPr>
          <p:nvPr>
            <p:ph type="body" sz="quarter" idx="15"/>
          </p:nvPr>
        </p:nvSpPr>
        <p:spPr>
          <a:xfrm>
            <a:off x="547847" y="8617745"/>
            <a:ext cx="17114678" cy="547689"/>
          </a:xfrm>
        </p:spPr>
        <p:txBody>
          <a:bodyPr/>
          <a:lstStyle/>
          <a:p>
            <a:pPr marL="0" indent="0" algn="ctr">
              <a:buNone/>
            </a:pPr>
            <a:r>
              <a:rPr lang="en-US" sz="2700" dirty="0"/>
              <a:t>DCED does not offer actual dollars for funding. Funding is between contributor and awardee. </a:t>
            </a:r>
          </a:p>
        </p:txBody>
      </p:sp>
      <p:pic>
        <p:nvPicPr>
          <p:cNvPr id="7" name="Picture 6" descr="A diagram of a variety of tax credit&#10;&#10;Description automatically generated with medium confidence">
            <a:extLst>
              <a:ext uri="{FF2B5EF4-FFF2-40B4-BE49-F238E27FC236}">
                <a16:creationId xmlns:a16="http://schemas.microsoft.com/office/drawing/2014/main" id="{F1A0C106-4D4A-31C4-5C87-538BF86AE87C}"/>
              </a:ext>
            </a:extLst>
          </p:cNvPr>
          <p:cNvPicPr>
            <a:picLocks noChangeAspect="1"/>
          </p:cNvPicPr>
          <p:nvPr/>
        </p:nvPicPr>
        <p:blipFill>
          <a:blip r:embed="rId2"/>
          <a:stretch>
            <a:fillRect/>
          </a:stretch>
        </p:blipFill>
        <p:spPr>
          <a:xfrm>
            <a:off x="533722" y="3002487"/>
            <a:ext cx="17154149" cy="5262561"/>
          </a:xfrm>
          <a:prstGeom prst="rect">
            <a:avLst/>
          </a:prstGeom>
        </p:spPr>
      </p:pic>
    </p:spTree>
    <p:extLst>
      <p:ext uri="{BB962C8B-B14F-4D97-AF65-F5344CB8AC3E}">
        <p14:creationId xmlns:p14="http://schemas.microsoft.com/office/powerpoint/2010/main" val="2942917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imple Lists - BLUE">
  <a:themeElements>
    <a:clrScheme name="UNIVEST COLORS">
      <a:dk1>
        <a:sysClr val="windowText" lastClr="000000"/>
      </a:dk1>
      <a:lt1>
        <a:sysClr val="window" lastClr="FFFFFF"/>
      </a:lt1>
      <a:dk2>
        <a:srgbClr val="44546A"/>
      </a:dk2>
      <a:lt2>
        <a:srgbClr val="F4F4F4"/>
      </a:lt2>
      <a:accent1>
        <a:srgbClr val="005587"/>
      </a:accent1>
      <a:accent2>
        <a:srgbClr val="FED766"/>
      </a:accent2>
      <a:accent3>
        <a:srgbClr val="A5A5A5"/>
      </a:accent3>
      <a:accent4>
        <a:srgbClr val="FFC000"/>
      </a:accent4>
      <a:accent5>
        <a:srgbClr val="2274A5"/>
      </a:accent5>
      <a:accent6>
        <a:srgbClr val="666666"/>
      </a:accent6>
      <a:hlink>
        <a:srgbClr val="DEDEDE"/>
      </a:hlink>
      <a:folHlink>
        <a:srgbClr val="2274A5"/>
      </a:folHlink>
    </a:clrScheme>
    <a:fontScheme name="Custom 1">
      <a:majorFont>
        <a:latin typeface="Montserrat Medium"/>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2271</Words>
  <Application>Microsoft Macintosh PowerPoint</Application>
  <PresentationFormat>Custom</PresentationFormat>
  <Paragraphs>372</Paragraphs>
  <Slides>37</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37</vt:i4>
      </vt:variant>
    </vt:vector>
  </HeadingPairs>
  <TitlesOfParts>
    <vt:vector size="51" baseType="lpstr">
      <vt:lpstr>Georgia Pro</vt:lpstr>
      <vt:lpstr>Plus Jakarta Sans</vt:lpstr>
      <vt:lpstr>Georgia Pro Bold</vt:lpstr>
      <vt:lpstr>Aptos Display</vt:lpstr>
      <vt:lpstr>Muli</vt:lpstr>
      <vt:lpstr>Aptos</vt:lpstr>
      <vt:lpstr>Arial</vt:lpstr>
      <vt:lpstr>Montserrat SemiBold</vt:lpstr>
      <vt:lpstr>Montserrat Medium</vt:lpstr>
      <vt:lpstr>Libre Baskerville</vt:lpstr>
      <vt:lpstr>Calibri</vt:lpstr>
      <vt:lpstr>Office Theme</vt:lpstr>
      <vt:lpstr>Office Theme</vt:lpstr>
      <vt:lpstr>Simple Lists - BLUE</vt:lpstr>
      <vt:lpstr>PowerPoint Presentation</vt:lpstr>
      <vt:lpstr>PowerPoint Presentation</vt:lpstr>
      <vt:lpstr>Neighborhood Assistance Program (NAP) DCED Southeast Regional Office</vt:lpstr>
      <vt:lpstr>NAP Purpose</vt:lpstr>
      <vt:lpstr>NAP Program Overview</vt:lpstr>
      <vt:lpstr>PowerPoint Presentation</vt:lpstr>
      <vt:lpstr>General Requirements</vt:lpstr>
      <vt:lpstr>General Requirements</vt:lpstr>
      <vt:lpstr>Tax Credits Per Sub-Program</vt:lpstr>
      <vt:lpstr>Overview</vt:lpstr>
      <vt:lpstr>Overview</vt:lpstr>
      <vt:lpstr>Overview</vt:lpstr>
      <vt:lpstr>Overview</vt:lpstr>
      <vt:lpstr>Overview</vt:lpstr>
      <vt:lpstr>2025-2026 Project Priorities </vt:lpstr>
      <vt:lpstr>PowerPoint Presentation</vt:lpstr>
      <vt:lpstr>Understanding Tax Credits</vt:lpstr>
      <vt:lpstr>Tax Details</vt:lpstr>
      <vt:lpstr>Obtention and Utilization of Tax Credits</vt:lpstr>
      <vt:lpstr>Contribution and Activity Details</vt:lpstr>
      <vt:lpstr>Required Contributor Documentation</vt:lpstr>
      <vt:lpstr>PowerPoint Presentation</vt:lpstr>
      <vt:lpstr>Applicant Timeline</vt:lpstr>
      <vt:lpstr>Contributor Timeline</vt:lpstr>
      <vt:lpstr>PowerPoint Presentation</vt:lpstr>
      <vt:lpstr>DCED Regional Offices</vt:lpstr>
      <vt:lpstr>Michael Shorr Director, Southeast Regional Office mshorr@pa.gov 215-560-3793</vt:lpstr>
      <vt:lpstr>Univest &amp; NAP Support   </vt:lpstr>
      <vt:lpstr>Why does Univest participate in NAP? </vt:lpstr>
      <vt:lpstr>PowerPoint Presentation</vt:lpstr>
      <vt:lpstr>NAP Success Stories</vt:lpstr>
      <vt:lpstr>Challenges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NAP Webinar</dc:title>
  <cp:lastModifiedBy>Michele Moll</cp:lastModifiedBy>
  <cp:revision>3</cp:revision>
  <dcterms:created xsi:type="dcterms:W3CDTF">2006-08-16T00:00:00Z</dcterms:created>
  <dcterms:modified xsi:type="dcterms:W3CDTF">2025-10-22T13:42:50Z</dcterms:modified>
  <dc:identifier>DAG2comXXeA</dc:identifier>
</cp:coreProperties>
</file>